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8" autoAdjust="0"/>
    <p:restoredTop sz="94610"/>
  </p:normalViewPr>
  <p:slideViewPr>
    <p:cSldViewPr snapToGrid="0" snapToObjects="1">
      <p:cViewPr>
        <p:scale>
          <a:sx n="95" d="100"/>
          <a:sy n="95" d="100"/>
        </p:scale>
        <p:origin x="67" y="-23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2362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Основа: пользовательский файл biznext_haosete.docx, стр. 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Основа: пользовательский файл, стр. 7 — сравнение с AI-ботами, банковской аналитикой, консалтингом и BI-системами.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Основа: пользовательский файл, стр. 8 — оценка эффекта для клиента и целевые показатели для банка. Числа являются целевыми гипотезами MVP, не фактическими результатами.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Основа: пользовательский файл, стр. 9 — риски и способы минимизации. Добавлены guardrails: вариант без кредита и human confirmation.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Основа: пользовательский файл, стр. 10 — дорожная карта и команда. Переформатировано в относительные сроки 0–12 месяцев, чтобы не привязываться к прошлому календарному году.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Основа: пользовательский файл, стр. 11 — сценарий табачной сети, оборот, рекомендация и бизнес-кейс. В презентации добавлен вариант без кредита как защита от навязывания.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Основа: пользовательский файл, стр. 12 — стратегическая ценность для Альфа-Банка.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Основа: пользовательский файл, стр. 13 — финальный слайд и запрос на пилот 500 МСБ-клиентов.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Переупаковка идеи пользователя: клиент Альфа-Банка имеет бизнес; ИИ ищет перспективные направления, собирает бизнес-кейс, анализирует конкурентов и предлагает финансирование.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Основа: пользовательский файл, стр. 2 и 8 — проблема рынка, стоимость бизнес-кейса, время анализа рынка.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Основа: пользовательский файл, стр. 3 — сегмент, примеры бизнесов, финансовый профиль и болевая точка.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Открытые источники: Альфа‑Инсайт описан как сервис, превращающий массивы данных в бизнес‑рекомендации и готовые сценарии роста (официальная страница Альфа-Банка). Нейроофис — команда из восьми AI‑ассистентов для бизнес-задач; AlfaGen содержит Core/API/Flow/Advanced RAG/MCP Platform/Agent Hub; Альфа‑Селлер ищет перспективные ниши и анализирует категории/лидеров рынка.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Основа: пользовательский файл, стр. 4 — пример табачной сети и coffee-to-go.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Основа: пользовательский файл, стр. 5 — четыре этапа решения и источники данных.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Идея пользователя: создание Альфа-ассистента на основе всех документов владельца бизнеса, который составляет бизнес-кейс. Упаковка с RAG/скорингом/финансовым маршрутом.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dark_high_tech_abstract_background_scene_a_wid_batch_1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>
              <a:alpha val="84000"/>
            </a:srgbClr>
          </a:solidFill>
          <a:ln w="12700">
            <a:solidFill>
              <a:srgbClr val="0A0A0A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8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502920" y="429768"/>
            <a:ext cx="438912" cy="438912"/>
          </a:xfrm>
          <a:prstGeom prst="rect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57784" y="448056"/>
            <a:ext cx="32918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051560" y="457200"/>
            <a:ext cx="1325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Альфа-Банк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51560" y="685800"/>
            <a:ext cx="10058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20" dirty="0">
                <a:solidFill>
                  <a:srgbClr val="DDDDD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Hackathon</a:t>
            </a:r>
            <a:endParaRPr lang="en-US" sz="620" dirty="0"/>
          </a:p>
        </p:txBody>
      </p:sp>
      <p:sp>
        <p:nvSpPr>
          <p:cNvPr id="9" name="Text 6"/>
          <p:cNvSpPr/>
          <p:nvPr/>
        </p:nvSpPr>
        <p:spPr>
          <a:xfrm>
            <a:off x="502920" y="1078992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ХАОСЕТЬ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502920" y="1481328"/>
            <a:ext cx="1005840" cy="0"/>
          </a:xfrm>
          <a:prstGeom prst="line">
            <a:avLst/>
          </a:prstGeom>
          <a:noFill/>
          <a:ln w="38100">
            <a:solidFill>
              <a:srgbClr val="EF3124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2920" y="1874520"/>
            <a:ext cx="5303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48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BizNext</a:t>
            </a:r>
            <a:endParaRPr lang="en-US" sz="4800" dirty="0"/>
          </a:p>
        </p:txBody>
      </p:sp>
      <p:sp>
        <p:nvSpPr>
          <p:cNvPr id="12" name="Text 9"/>
          <p:cNvSpPr/>
          <p:nvPr/>
        </p:nvSpPr>
        <p:spPr>
          <a:xfrm>
            <a:off x="576072" y="281635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FF4B4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by Альфа-Банк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576072" y="3547872"/>
            <a:ext cx="621792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Интеллектуальный AI‑сервис поиска скрытых точек роста</a:t>
            </a:r>
            <a:endParaRPr lang="en-US" sz="1800" dirty="0"/>
          </a:p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для малого и среднего бизнеса внутри банковской экосистемы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576072" y="4800600"/>
            <a:ext cx="6766560" cy="658368"/>
          </a:xfrm>
          <a:prstGeom prst="roundRect">
            <a:avLst/>
          </a:prstGeom>
          <a:solidFill>
            <a:srgbClr val="1A1A1A"/>
          </a:solidFill>
          <a:ln w="10160">
            <a:solidFill>
              <a:srgbClr val="3A3A3A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576072" y="4800600"/>
            <a:ext cx="73152" cy="658368"/>
          </a:xfrm>
          <a:prstGeom prst="rect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77240" y="4928616"/>
            <a:ext cx="6437376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Генеративный ИИ анализирует данные бизнеса → собирает бизнес‑кейс → подбирает безопасное финансирование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594360" y="6144768"/>
            <a:ext cx="3200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D5D5D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Альфа-Банк Hackathon</a:t>
            </a:r>
            <a:endParaRPr lang="en-US" sz="900" dirty="0"/>
          </a:p>
        </p:txBody>
      </p:sp>
      <p:sp>
        <p:nvSpPr>
          <p:cNvPr id="18" name="Text 15"/>
          <p:cNvSpPr/>
          <p:nvPr/>
        </p:nvSpPr>
        <p:spPr>
          <a:xfrm>
            <a:off x="11228832" y="608076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01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38912" y="292608"/>
            <a:ext cx="384048" cy="384048"/>
          </a:xfrm>
          <a:prstGeom prst="rect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310896"/>
            <a:ext cx="274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A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932688" y="320040"/>
            <a:ext cx="1325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Альфа-Банк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932688" y="548640"/>
            <a:ext cx="10058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2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Hackathon</a:t>
            </a:r>
            <a:endParaRPr lang="en-US" sz="620" dirty="0"/>
          </a:p>
        </p:txBody>
      </p:sp>
      <p:sp>
        <p:nvSpPr>
          <p:cNvPr id="6" name="Shape 4"/>
          <p:cNvSpPr/>
          <p:nvPr/>
        </p:nvSpPr>
        <p:spPr>
          <a:xfrm>
            <a:off x="438912" y="804672"/>
            <a:ext cx="11064240" cy="0"/>
          </a:xfrm>
          <a:prstGeom prst="line">
            <a:avLst/>
          </a:prstGeom>
          <a:noFill/>
          <a:ln w="15240">
            <a:solidFill>
              <a:srgbClr val="EF31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1384280" y="2743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EF3124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10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2514600" y="292608"/>
            <a:ext cx="8641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Бизнес‑кейс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594360" y="1024128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На выходе — не совет, а инвестиционный кейс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594360" y="1682496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Кейс достаточно структурирован, чтобы собственник мог принять решение, а банк — оценить риск.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777240" y="2103120"/>
            <a:ext cx="4343400" cy="406908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6E6E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97280" y="2395728"/>
            <a:ext cx="3383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BizNext Growth Case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1097280" y="2715768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Coffee‑to‑go / табачная сеть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1097280" y="3401568"/>
            <a:ext cx="3611880" cy="0"/>
          </a:xfrm>
          <a:prstGeom prst="line">
            <a:avLst/>
          </a:prstGeom>
          <a:noFill/>
          <a:ln w="8890">
            <a:solidFill>
              <a:srgbClr val="E6E6E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097280" y="3108960"/>
            <a:ext cx="1554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Инвестиции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3017520" y="3108960"/>
            <a:ext cx="1691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150" b="1" dirty="0">
                <a:solidFill>
                  <a:srgbClr val="EF3124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1,4 млн ₽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1097280" y="3840480"/>
            <a:ext cx="3611880" cy="0"/>
          </a:xfrm>
          <a:prstGeom prst="line">
            <a:avLst/>
          </a:prstGeom>
          <a:noFill/>
          <a:ln w="8890">
            <a:solidFill>
              <a:srgbClr val="E6E6E6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097280" y="3547872"/>
            <a:ext cx="1554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Окупаемость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3017520" y="3547872"/>
            <a:ext cx="1691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15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8–9 мес.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1097280" y="4279392"/>
            <a:ext cx="3611880" cy="0"/>
          </a:xfrm>
          <a:prstGeom prst="line">
            <a:avLst/>
          </a:prstGeom>
          <a:noFill/>
          <a:ln w="8890">
            <a:solidFill>
              <a:srgbClr val="E6E6E6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097280" y="3986784"/>
            <a:ext cx="1554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Доп. выручка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3017520" y="3986784"/>
            <a:ext cx="1691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15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+1,8 млн ₽/мес.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1097280" y="4718304"/>
            <a:ext cx="3611880" cy="0"/>
          </a:xfrm>
          <a:prstGeom prst="line">
            <a:avLst/>
          </a:prstGeom>
          <a:noFill/>
          <a:ln w="8890">
            <a:solidFill>
              <a:srgbClr val="E6E6E6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097280" y="4425696"/>
            <a:ext cx="1554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Риск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3017520" y="4425696"/>
            <a:ext cx="1691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15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средний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1097280" y="5166360"/>
            <a:ext cx="3108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Стартовый план: 30 дней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1097280" y="5468112"/>
            <a:ext cx="3566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1) подбор 3 точек  2) поставщики  3) кофе‑зона  4) тест продаж  5) масштабирование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5806440" y="2359152"/>
            <a:ext cx="347472" cy="347472"/>
          </a:xfrm>
          <a:prstGeom prst="ellipse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806440" y="2450592"/>
            <a:ext cx="34747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1</a:t>
            </a:r>
            <a:endParaRPr lang="en-US" sz="750" dirty="0"/>
          </a:p>
        </p:txBody>
      </p:sp>
      <p:sp>
        <p:nvSpPr>
          <p:cNvPr id="30" name="Text 28"/>
          <p:cNvSpPr/>
          <p:nvPr/>
        </p:nvSpPr>
        <p:spPr>
          <a:xfrm>
            <a:off x="6309360" y="228600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Анализ конкурентов</a:t>
            </a:r>
            <a:endParaRPr lang="en-US" sz="1450" dirty="0"/>
          </a:p>
        </p:txBody>
      </p:sp>
      <p:sp>
        <p:nvSpPr>
          <p:cNvPr id="31" name="Text 29"/>
          <p:cNvSpPr/>
          <p:nvPr/>
        </p:nvSpPr>
        <p:spPr>
          <a:xfrm>
            <a:off x="6309360" y="2615184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карта точек, цены, ассортимент, плотность спроса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5806440" y="3209544"/>
            <a:ext cx="347472" cy="347472"/>
          </a:xfrm>
          <a:prstGeom prst="ellipse">
            <a:avLst/>
          </a:prstGeom>
          <a:solidFill>
            <a:srgbClr val="0A0A0A"/>
          </a:solidFill>
          <a:ln w="12700">
            <a:solidFill>
              <a:srgbClr val="0A0A0A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5806440" y="3300984"/>
            <a:ext cx="34747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2</a:t>
            </a:r>
            <a:endParaRPr lang="en-US" sz="750" dirty="0"/>
          </a:p>
        </p:txBody>
      </p:sp>
      <p:sp>
        <p:nvSpPr>
          <p:cNvPr id="34" name="Text 32"/>
          <p:cNvSpPr/>
          <p:nvPr/>
        </p:nvSpPr>
        <p:spPr>
          <a:xfrm>
            <a:off x="6309360" y="3136392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Финмодель</a:t>
            </a:r>
            <a:endParaRPr lang="en-US" sz="1450" dirty="0"/>
          </a:p>
        </p:txBody>
      </p:sp>
      <p:sp>
        <p:nvSpPr>
          <p:cNvPr id="35" name="Text 33"/>
          <p:cNvSpPr/>
          <p:nvPr/>
        </p:nvSpPr>
        <p:spPr>
          <a:xfrm>
            <a:off x="6309360" y="3465576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CAPEX/OPEX, прогноз выручки, точка безубыточности</a:t>
            </a:r>
            <a:endParaRPr lang="en-US" sz="950" dirty="0"/>
          </a:p>
        </p:txBody>
      </p:sp>
      <p:sp>
        <p:nvSpPr>
          <p:cNvPr id="36" name="Shape 34"/>
          <p:cNvSpPr/>
          <p:nvPr/>
        </p:nvSpPr>
        <p:spPr>
          <a:xfrm>
            <a:off x="5806440" y="4059936"/>
            <a:ext cx="347472" cy="347472"/>
          </a:xfrm>
          <a:prstGeom prst="ellipse">
            <a:avLst/>
          </a:prstGeom>
          <a:solidFill>
            <a:srgbClr val="0A0A0A"/>
          </a:solidFill>
          <a:ln w="12700">
            <a:solidFill>
              <a:srgbClr val="0A0A0A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806440" y="4151376"/>
            <a:ext cx="34747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3</a:t>
            </a:r>
            <a:endParaRPr lang="en-US" sz="750" dirty="0"/>
          </a:p>
        </p:txBody>
      </p:sp>
      <p:sp>
        <p:nvSpPr>
          <p:cNvPr id="38" name="Text 36"/>
          <p:cNvSpPr/>
          <p:nvPr/>
        </p:nvSpPr>
        <p:spPr>
          <a:xfrm>
            <a:off x="6309360" y="3986784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Риск‑контур</a:t>
            </a:r>
            <a:endParaRPr lang="en-US" sz="1450" dirty="0"/>
          </a:p>
        </p:txBody>
      </p:sp>
      <p:sp>
        <p:nvSpPr>
          <p:cNvPr id="39" name="Text 37"/>
          <p:cNvSpPr/>
          <p:nvPr/>
        </p:nvSpPr>
        <p:spPr>
          <a:xfrm>
            <a:off x="6309360" y="4315968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стресс‑сценарии, долговая нагрузка, чувствительность</a:t>
            </a:r>
            <a:endParaRPr lang="en-US" sz="950" dirty="0"/>
          </a:p>
        </p:txBody>
      </p:sp>
      <p:sp>
        <p:nvSpPr>
          <p:cNvPr id="40" name="Shape 38"/>
          <p:cNvSpPr/>
          <p:nvPr/>
        </p:nvSpPr>
        <p:spPr>
          <a:xfrm>
            <a:off x="5806440" y="4910328"/>
            <a:ext cx="347472" cy="347472"/>
          </a:xfrm>
          <a:prstGeom prst="ellipse">
            <a:avLst/>
          </a:prstGeom>
          <a:solidFill>
            <a:srgbClr val="0A0A0A"/>
          </a:solidFill>
          <a:ln w="12700">
            <a:solidFill>
              <a:srgbClr val="0A0A0A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806440" y="5001768"/>
            <a:ext cx="34747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4</a:t>
            </a:r>
            <a:endParaRPr lang="en-US" sz="750" dirty="0"/>
          </a:p>
        </p:txBody>
      </p:sp>
      <p:sp>
        <p:nvSpPr>
          <p:cNvPr id="42" name="Text 40"/>
          <p:cNvSpPr/>
          <p:nvPr/>
        </p:nvSpPr>
        <p:spPr>
          <a:xfrm>
            <a:off x="6309360" y="4837176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Документы запуска</a:t>
            </a:r>
            <a:endParaRPr lang="en-US" sz="1450" dirty="0"/>
          </a:p>
        </p:txBody>
      </p:sp>
      <p:sp>
        <p:nvSpPr>
          <p:cNvPr id="43" name="Text 41"/>
          <p:cNvSpPr/>
          <p:nvPr/>
        </p:nvSpPr>
        <p:spPr>
          <a:xfrm>
            <a:off x="6309360" y="5166360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КП, чек‑лист, план закупок, черновик заявки</a:t>
            </a:r>
            <a:endParaRPr lang="en-US" sz="950" dirty="0"/>
          </a:p>
        </p:txBody>
      </p:sp>
      <p:sp>
        <p:nvSpPr>
          <p:cNvPr id="44" name="Shape 42"/>
          <p:cNvSpPr/>
          <p:nvPr/>
        </p:nvSpPr>
        <p:spPr>
          <a:xfrm>
            <a:off x="5806440" y="5742432"/>
            <a:ext cx="4983480" cy="530352"/>
          </a:xfrm>
          <a:prstGeom prst="roundRect">
            <a:avLst/>
          </a:prstGeom>
          <a:solidFill>
            <a:srgbClr val="FFF1F0"/>
          </a:solidFill>
          <a:ln w="10160">
            <a:solidFill>
              <a:srgbClr val="FFE4E1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5806440" y="5742432"/>
            <a:ext cx="73152" cy="530352"/>
          </a:xfrm>
          <a:prstGeom prst="rect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6007608" y="5870448"/>
            <a:ext cx="4654296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18181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Собственник может отклонить идею. Это тоже полезный сигнал: модель обучается на реакциях клиента и не превращается в пуш‑машину.</a:t>
            </a:r>
            <a:endParaRPr lang="en-US" sz="1150" dirty="0"/>
          </a:p>
        </p:txBody>
      </p:sp>
      <p:sp>
        <p:nvSpPr>
          <p:cNvPr id="47" name="Shape 45"/>
          <p:cNvSpPr/>
          <p:nvPr/>
        </p:nvSpPr>
        <p:spPr>
          <a:xfrm>
            <a:off x="438912" y="6473952"/>
            <a:ext cx="11064240" cy="0"/>
          </a:xfrm>
          <a:prstGeom prst="line">
            <a:avLst/>
          </a:prstGeom>
          <a:noFill/>
          <a:ln w="10160">
            <a:solidFill>
              <a:srgbClr val="E6E6E6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502920" y="6519672"/>
            <a:ext cx="5029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BizNext by Альфа-Банк | Хаосеть</a:t>
            </a:r>
            <a:endParaRPr lang="en-US" sz="6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38912" y="292608"/>
            <a:ext cx="384048" cy="384048"/>
          </a:xfrm>
          <a:prstGeom prst="rect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310896"/>
            <a:ext cx="274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A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932688" y="320040"/>
            <a:ext cx="1325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Альфа-Банк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932688" y="548640"/>
            <a:ext cx="10058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2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Hackathon</a:t>
            </a:r>
            <a:endParaRPr lang="en-US" sz="620" dirty="0"/>
          </a:p>
        </p:txBody>
      </p:sp>
      <p:sp>
        <p:nvSpPr>
          <p:cNvPr id="6" name="Shape 4"/>
          <p:cNvSpPr/>
          <p:nvPr/>
        </p:nvSpPr>
        <p:spPr>
          <a:xfrm>
            <a:off x="438912" y="804672"/>
            <a:ext cx="11064240" cy="0"/>
          </a:xfrm>
          <a:prstGeom prst="line">
            <a:avLst/>
          </a:prstGeom>
          <a:noFill/>
          <a:ln w="15240">
            <a:solidFill>
              <a:srgbClr val="EF31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1384280" y="2743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EF3124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11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2514600" y="292608"/>
            <a:ext cx="8641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Анализ конкурентов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594360" y="1024128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Наше отличие: анализ + идея + финансирование в одном окне</a:t>
            </a:r>
            <a:endParaRPr lang="en-US" sz="2700" dirty="0"/>
          </a:p>
        </p:txBody>
      </p:sp>
      <p:sp>
        <p:nvSpPr>
          <p:cNvPr id="10" name="Text 8"/>
          <p:cNvSpPr/>
          <p:nvPr/>
        </p:nvSpPr>
        <p:spPr>
          <a:xfrm>
            <a:off x="594360" y="1682496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Конкуренты закрывают отдельные куски. BizNext закрывает путь до решения.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1828800" y="5440680"/>
            <a:ext cx="8046720" cy="0"/>
          </a:xfrm>
          <a:prstGeom prst="line">
            <a:avLst/>
          </a:prstGeom>
          <a:noFill/>
          <a:ln w="12700">
            <a:solidFill>
              <a:srgbClr val="6B6B6B"/>
            </a:solidFill>
            <a:prstDash val="solid"/>
            <a:tailEnd type="triangle"/>
          </a:ln>
        </p:spPr>
      </p:sp>
      <p:sp>
        <p:nvSpPr>
          <p:cNvPr id="12" name="Shape 10"/>
          <p:cNvSpPr/>
          <p:nvPr/>
        </p:nvSpPr>
        <p:spPr>
          <a:xfrm>
            <a:off x="1828800" y="5440680"/>
            <a:ext cx="0" cy="0"/>
          </a:xfrm>
          <a:prstGeom prst="line">
            <a:avLst/>
          </a:prstGeom>
          <a:noFill/>
          <a:ln w="12700">
            <a:solidFill>
              <a:srgbClr val="6B6B6B"/>
            </a:solidFill>
            <a:prstDash val="solid"/>
            <a:tailEnd type="triangle"/>
          </a:ln>
        </p:spPr>
      </p:sp>
      <p:sp>
        <p:nvSpPr>
          <p:cNvPr id="13" name="Text 11"/>
          <p:cNvSpPr/>
          <p:nvPr/>
        </p:nvSpPr>
        <p:spPr>
          <a:xfrm>
            <a:off x="6492240" y="5596128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7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персонализация по реальным данным</a:t>
            </a:r>
            <a:endParaRPr lang="en-US" sz="770" dirty="0"/>
          </a:p>
        </p:txBody>
      </p:sp>
      <p:sp>
        <p:nvSpPr>
          <p:cNvPr id="14" name="Text 12"/>
          <p:cNvSpPr/>
          <p:nvPr/>
        </p:nvSpPr>
        <p:spPr>
          <a:xfrm rot="16200000">
            <a:off x="594360" y="2148840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7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доведение до действия</a:t>
            </a:r>
            <a:endParaRPr lang="en-US" sz="770" dirty="0"/>
          </a:p>
        </p:txBody>
      </p:sp>
      <p:sp>
        <p:nvSpPr>
          <p:cNvPr id="15" name="Shape 13"/>
          <p:cNvSpPr/>
          <p:nvPr/>
        </p:nvSpPr>
        <p:spPr>
          <a:xfrm>
            <a:off x="2459736" y="4608576"/>
            <a:ext cx="201168" cy="201168"/>
          </a:xfrm>
          <a:prstGeom prst="ellipse">
            <a:avLst/>
          </a:prstGeom>
          <a:solidFill>
            <a:srgbClr val="9B9B9B"/>
          </a:solidFill>
          <a:ln w="12700">
            <a:solidFill>
              <a:srgbClr val="9B9B9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706624" y="4599432"/>
            <a:ext cx="1645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ChatGPT / AI‑боты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3282696" y="4242816"/>
            <a:ext cx="201168" cy="201168"/>
          </a:xfrm>
          <a:prstGeom prst="ellipse">
            <a:avLst/>
          </a:prstGeom>
          <a:solidFill>
            <a:srgbClr val="9B9B9B"/>
          </a:solidFill>
          <a:ln w="12700">
            <a:solidFill>
              <a:srgbClr val="9B9B9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529584" y="4233672"/>
            <a:ext cx="1645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BI‑системы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3922776" y="2962656"/>
            <a:ext cx="201168" cy="201168"/>
          </a:xfrm>
          <a:prstGeom prst="ellipse">
            <a:avLst/>
          </a:prstGeom>
          <a:solidFill>
            <a:srgbClr val="9B9B9B"/>
          </a:solidFill>
          <a:ln w="12700">
            <a:solidFill>
              <a:srgbClr val="9B9B9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169664" y="2953512"/>
            <a:ext cx="1645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Бизнес‑консалтинг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5660136" y="3785616"/>
            <a:ext cx="201168" cy="201168"/>
          </a:xfrm>
          <a:prstGeom prst="ellipse">
            <a:avLst/>
          </a:prstGeom>
          <a:solidFill>
            <a:srgbClr val="9B9B9B"/>
          </a:solidFill>
          <a:ln w="12700">
            <a:solidFill>
              <a:srgbClr val="9B9B9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907024" y="3776472"/>
            <a:ext cx="1645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Банковская аналитика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7946136" y="2322576"/>
            <a:ext cx="201168" cy="201168"/>
          </a:xfrm>
          <a:prstGeom prst="ellipse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193024" y="2313432"/>
            <a:ext cx="1645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18181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BizNext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7498080" y="2697480"/>
            <a:ext cx="2514600" cy="420624"/>
          </a:xfrm>
          <a:prstGeom prst="roundRect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644384" y="2816352"/>
            <a:ext cx="21945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8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один путь до роста</a:t>
            </a:r>
            <a:endParaRPr lang="en-US" sz="780" dirty="0"/>
          </a:p>
        </p:txBody>
      </p:sp>
      <p:sp>
        <p:nvSpPr>
          <p:cNvPr id="27" name="Shape 25"/>
          <p:cNvSpPr/>
          <p:nvPr/>
        </p:nvSpPr>
        <p:spPr>
          <a:xfrm>
            <a:off x="713232" y="2240280"/>
            <a:ext cx="1417320" cy="2926080"/>
          </a:xfrm>
          <a:prstGeom prst="roundRect">
            <a:avLst/>
          </a:prstGeom>
          <a:solidFill>
            <a:srgbClr val="F7F7F7"/>
          </a:solidFill>
          <a:ln w="10160">
            <a:solidFill>
              <a:srgbClr val="E6E6E6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41832" y="2487168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6B6B6B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Они</a:t>
            </a:r>
            <a:endParaRPr lang="en-US" sz="1700" dirty="0"/>
          </a:p>
        </p:txBody>
      </p:sp>
      <p:sp>
        <p:nvSpPr>
          <p:cNvPr id="29" name="Text 27"/>
          <p:cNvSpPr/>
          <p:nvPr/>
        </p:nvSpPr>
        <p:spPr>
          <a:xfrm>
            <a:off x="941832" y="3063240"/>
            <a:ext cx="10058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генерят идеи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показывают графики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дают консультации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но не видят весь контекст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10012680" y="2240280"/>
            <a:ext cx="1417320" cy="2926080"/>
          </a:xfrm>
          <a:prstGeom prst="roundRect">
            <a:avLst/>
          </a:prstGeom>
          <a:solidFill>
            <a:srgbClr val="FFF1F0"/>
          </a:solidFill>
          <a:ln w="10160">
            <a:solidFill>
              <a:srgbClr val="FFE4E1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10241280" y="2487168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EF3124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Мы</a:t>
            </a:r>
            <a:endParaRPr lang="en-US" sz="1700" dirty="0"/>
          </a:p>
        </p:txBody>
      </p:sp>
      <p:sp>
        <p:nvSpPr>
          <p:cNvPr id="32" name="Text 30"/>
          <p:cNvSpPr/>
          <p:nvPr/>
        </p:nvSpPr>
        <p:spPr>
          <a:xfrm>
            <a:off x="10241280" y="3063240"/>
            <a:ext cx="10058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18181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видим данные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18181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ищем синергию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18181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считаем кейс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18181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подбираем финансирование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438912" y="6473952"/>
            <a:ext cx="11064240" cy="0"/>
          </a:xfrm>
          <a:prstGeom prst="line">
            <a:avLst/>
          </a:prstGeom>
          <a:noFill/>
          <a:ln w="10160">
            <a:solidFill>
              <a:srgbClr val="E6E6E6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02920" y="6519672"/>
            <a:ext cx="5029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BizNext by Альфа-Банк | Хаосеть</a:t>
            </a:r>
            <a:endParaRPr lang="en-US" sz="6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38912" y="292608"/>
            <a:ext cx="384048" cy="384048"/>
          </a:xfrm>
          <a:prstGeom prst="rect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310896"/>
            <a:ext cx="274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A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932688" y="320040"/>
            <a:ext cx="1325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Альфа-Банк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932688" y="548640"/>
            <a:ext cx="10058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2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Hackathon</a:t>
            </a:r>
            <a:endParaRPr lang="en-US" sz="620" dirty="0"/>
          </a:p>
        </p:txBody>
      </p:sp>
      <p:sp>
        <p:nvSpPr>
          <p:cNvPr id="6" name="Shape 4"/>
          <p:cNvSpPr/>
          <p:nvPr/>
        </p:nvSpPr>
        <p:spPr>
          <a:xfrm>
            <a:off x="438912" y="804672"/>
            <a:ext cx="11064240" cy="0"/>
          </a:xfrm>
          <a:prstGeom prst="line">
            <a:avLst/>
          </a:prstGeom>
          <a:noFill/>
          <a:ln w="15240">
            <a:solidFill>
              <a:srgbClr val="EF31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1384280" y="2743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EF3124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12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2514600" y="292608"/>
            <a:ext cx="8641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Оценка эффекта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594360" y="1024128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Эффект считается в двух плоскостях: клиент растёт, банк растёт вместе с ним</a:t>
            </a:r>
            <a:endParaRPr lang="en-US" sz="2500" dirty="0"/>
          </a:p>
        </p:txBody>
      </p:sp>
      <p:sp>
        <p:nvSpPr>
          <p:cNvPr id="10" name="Text 8"/>
          <p:cNvSpPr/>
          <p:nvPr/>
        </p:nvSpPr>
        <p:spPr>
          <a:xfrm>
            <a:off x="594360" y="1682496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Метрики MVP показывают не только продажи кредита, но и качество рекомендаций.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685800" y="2011680"/>
            <a:ext cx="5257800" cy="416052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6E6E6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263640" y="2011680"/>
            <a:ext cx="5074920" cy="416052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6E6E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87552" y="233172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Для клиента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6565392" y="233172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Для банка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1005840" y="2944368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2–4 недели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2578608" y="3054096"/>
            <a:ext cx="502920" cy="0"/>
          </a:xfrm>
          <a:prstGeom prst="line">
            <a:avLst/>
          </a:prstGeom>
          <a:noFill/>
          <a:ln w="15240">
            <a:solidFill>
              <a:srgbClr val="EF3124"/>
            </a:solidFill>
            <a:prstDash val="solid"/>
            <a:tailEnd type="triangle"/>
          </a:ln>
        </p:spPr>
      </p:sp>
      <p:sp>
        <p:nvSpPr>
          <p:cNvPr id="17" name="Text 15"/>
          <p:cNvSpPr/>
          <p:nvPr/>
        </p:nvSpPr>
        <p:spPr>
          <a:xfrm>
            <a:off x="3246120" y="2944368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EF3124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→ 10 минут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005840" y="3236976"/>
            <a:ext cx="4389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анализ рынка</a:t>
            </a:r>
            <a:endParaRPr lang="en-US" sz="820" dirty="0"/>
          </a:p>
        </p:txBody>
      </p:sp>
      <p:sp>
        <p:nvSpPr>
          <p:cNvPr id="19" name="Text 17"/>
          <p:cNvSpPr/>
          <p:nvPr/>
        </p:nvSpPr>
        <p:spPr>
          <a:xfrm>
            <a:off x="1005840" y="3721608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50–200 тыс. ₽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2578608" y="3831336"/>
            <a:ext cx="502920" cy="0"/>
          </a:xfrm>
          <a:prstGeom prst="line">
            <a:avLst/>
          </a:prstGeom>
          <a:noFill/>
          <a:ln w="15240">
            <a:solidFill>
              <a:srgbClr val="EF3124"/>
            </a:solidFill>
            <a:prstDash val="solid"/>
            <a:tailEnd type="triangle"/>
          </a:ln>
        </p:spPr>
      </p:sp>
      <p:sp>
        <p:nvSpPr>
          <p:cNvPr id="21" name="Text 19"/>
          <p:cNvSpPr/>
          <p:nvPr/>
        </p:nvSpPr>
        <p:spPr>
          <a:xfrm>
            <a:off x="3246120" y="3721608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EF3124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→ 0 ₽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1005840" y="4014216"/>
            <a:ext cx="4389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стоимость бизнес‑кейса</a:t>
            </a:r>
            <a:endParaRPr lang="en-US" sz="820" dirty="0"/>
          </a:p>
        </p:txBody>
      </p:sp>
      <p:sp>
        <p:nvSpPr>
          <p:cNvPr id="23" name="Text 21"/>
          <p:cNvSpPr/>
          <p:nvPr/>
        </p:nvSpPr>
        <p:spPr>
          <a:xfrm>
            <a:off x="1005840" y="4498848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интуиция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2578608" y="4608576"/>
            <a:ext cx="502920" cy="0"/>
          </a:xfrm>
          <a:prstGeom prst="line">
            <a:avLst/>
          </a:prstGeom>
          <a:noFill/>
          <a:ln w="15240">
            <a:solidFill>
              <a:srgbClr val="EF3124"/>
            </a:solidFill>
            <a:prstDash val="solid"/>
            <a:tailEnd type="triangle"/>
          </a:ln>
        </p:spPr>
      </p:sp>
      <p:sp>
        <p:nvSpPr>
          <p:cNvPr id="25" name="Text 23"/>
          <p:cNvSpPr/>
          <p:nvPr/>
        </p:nvSpPr>
        <p:spPr>
          <a:xfrm>
            <a:off x="3246120" y="4498848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EF3124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→ данные + AI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1005840" y="4791456"/>
            <a:ext cx="4389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качество решения</a:t>
            </a:r>
            <a:endParaRPr lang="en-US" sz="820" dirty="0"/>
          </a:p>
        </p:txBody>
      </p:sp>
      <p:sp>
        <p:nvSpPr>
          <p:cNvPr id="27" name="Shape 25"/>
          <p:cNvSpPr/>
          <p:nvPr/>
        </p:nvSpPr>
        <p:spPr>
          <a:xfrm>
            <a:off x="1005840" y="5394960"/>
            <a:ext cx="4434840" cy="411480"/>
          </a:xfrm>
          <a:prstGeom prst="roundRect">
            <a:avLst/>
          </a:prstGeom>
          <a:solidFill>
            <a:srgbClr val="FFF1F0"/>
          </a:solidFill>
          <a:ln w="10160">
            <a:solidFill>
              <a:srgbClr val="FFE4E1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005840" y="5394960"/>
            <a:ext cx="73152" cy="411480"/>
          </a:xfrm>
          <a:prstGeom prst="rect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207008" y="5522976"/>
            <a:ext cx="4105656" cy="2103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030" b="1" dirty="0">
                <a:solidFill>
                  <a:srgbClr val="18181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Клиент получает сценарий, который можно показать партнёру, бухгалтеру или менеджеру банка.</a:t>
            </a:r>
            <a:endParaRPr lang="en-US" sz="1030" dirty="0"/>
          </a:p>
        </p:txBody>
      </p:sp>
      <p:sp>
        <p:nvSpPr>
          <p:cNvPr id="30" name="Text 28"/>
          <p:cNvSpPr/>
          <p:nvPr/>
        </p:nvSpPr>
        <p:spPr>
          <a:xfrm>
            <a:off x="6583680" y="2907792"/>
            <a:ext cx="1417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Конверсия в кредит</a:t>
            </a:r>
            <a:endParaRPr lang="en-US" sz="850" dirty="0"/>
          </a:p>
        </p:txBody>
      </p:sp>
      <p:sp>
        <p:nvSpPr>
          <p:cNvPr id="31" name="Shape 29"/>
          <p:cNvSpPr/>
          <p:nvPr/>
        </p:nvSpPr>
        <p:spPr>
          <a:xfrm>
            <a:off x="8092440" y="2953512"/>
            <a:ext cx="1920240" cy="109728"/>
          </a:xfrm>
          <a:prstGeom prst="roundRect">
            <a:avLst/>
          </a:prstGeom>
          <a:solidFill>
            <a:srgbClr val="EDEDED"/>
          </a:solidFill>
          <a:ln w="12700">
            <a:solidFill>
              <a:srgbClr val="EDEDED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8092440" y="2953512"/>
            <a:ext cx="1408176" cy="109728"/>
          </a:xfrm>
          <a:prstGeom prst="roundRect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10149840" y="2898648"/>
            <a:ext cx="822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EF3124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+15–25%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6583680" y="3529584"/>
            <a:ext cx="1417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Retention МСБ</a:t>
            </a:r>
            <a:endParaRPr lang="en-US" sz="850" dirty="0"/>
          </a:p>
        </p:txBody>
      </p:sp>
      <p:sp>
        <p:nvSpPr>
          <p:cNvPr id="35" name="Shape 33"/>
          <p:cNvSpPr/>
          <p:nvPr/>
        </p:nvSpPr>
        <p:spPr>
          <a:xfrm>
            <a:off x="8092440" y="3575304"/>
            <a:ext cx="1920240" cy="109728"/>
          </a:xfrm>
          <a:prstGeom prst="roundRect">
            <a:avLst/>
          </a:prstGeom>
          <a:solidFill>
            <a:srgbClr val="EDEDED"/>
          </a:solidFill>
          <a:ln w="12700">
            <a:solidFill>
              <a:srgbClr val="EDEDED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8092440" y="3575304"/>
            <a:ext cx="1024128" cy="109728"/>
          </a:xfrm>
          <a:prstGeom prst="roundRect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10149840" y="3520440"/>
            <a:ext cx="822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EF3124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+12–18%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6583680" y="4151376"/>
            <a:ext cx="1417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Кросс‑продажи</a:t>
            </a:r>
            <a:endParaRPr lang="en-US" sz="850" dirty="0"/>
          </a:p>
        </p:txBody>
      </p:sp>
      <p:sp>
        <p:nvSpPr>
          <p:cNvPr id="39" name="Shape 37"/>
          <p:cNvSpPr/>
          <p:nvPr/>
        </p:nvSpPr>
        <p:spPr>
          <a:xfrm>
            <a:off x="8092440" y="4197096"/>
            <a:ext cx="1920240" cy="109728"/>
          </a:xfrm>
          <a:prstGeom prst="roundRect">
            <a:avLst/>
          </a:prstGeom>
          <a:solidFill>
            <a:srgbClr val="EDEDED"/>
          </a:solidFill>
          <a:ln w="12700">
            <a:solidFill>
              <a:srgbClr val="EDEDED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8092440" y="4197096"/>
            <a:ext cx="1920240" cy="109728"/>
          </a:xfrm>
          <a:prstGeom prst="roundRect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10149840" y="4142232"/>
            <a:ext cx="822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EF3124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+30%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6583680" y="4773168"/>
            <a:ext cx="1417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NPS МСБ</a:t>
            </a:r>
            <a:endParaRPr lang="en-US" sz="850" dirty="0"/>
          </a:p>
        </p:txBody>
      </p:sp>
      <p:sp>
        <p:nvSpPr>
          <p:cNvPr id="43" name="Shape 41"/>
          <p:cNvSpPr/>
          <p:nvPr/>
        </p:nvSpPr>
        <p:spPr>
          <a:xfrm>
            <a:off x="8092440" y="4818888"/>
            <a:ext cx="1920240" cy="109728"/>
          </a:xfrm>
          <a:prstGeom prst="roundRect">
            <a:avLst/>
          </a:prstGeom>
          <a:solidFill>
            <a:srgbClr val="EDEDED"/>
          </a:solidFill>
          <a:ln w="12700">
            <a:solidFill>
              <a:srgbClr val="EDEDED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8092440" y="4818888"/>
            <a:ext cx="704088" cy="109728"/>
          </a:xfrm>
          <a:prstGeom prst="roundRect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10149840" y="4764024"/>
            <a:ext cx="822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EF3124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+8–12 п.</a:t>
            </a:r>
            <a:endParaRPr lang="en-US" sz="1000" dirty="0"/>
          </a:p>
        </p:txBody>
      </p:sp>
      <p:sp>
        <p:nvSpPr>
          <p:cNvPr id="46" name="Text 44"/>
          <p:cNvSpPr/>
          <p:nvPr/>
        </p:nvSpPr>
        <p:spPr>
          <a:xfrm>
            <a:off x="6583680" y="5074920"/>
            <a:ext cx="1828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EF3124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&gt;75%</a:t>
            </a:r>
            <a:endParaRPr lang="en-US" sz="2400" dirty="0"/>
          </a:p>
        </p:txBody>
      </p:sp>
      <p:sp>
        <p:nvSpPr>
          <p:cNvPr id="47" name="Text 45"/>
          <p:cNvSpPr/>
          <p:nvPr/>
        </p:nvSpPr>
        <p:spPr>
          <a:xfrm>
            <a:off x="6583680" y="5550408"/>
            <a:ext cx="18288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точность рекомендаций на пилоте</a:t>
            </a:r>
            <a:endParaRPr lang="en-US" sz="950" dirty="0"/>
          </a:p>
        </p:txBody>
      </p:sp>
      <p:sp>
        <p:nvSpPr>
          <p:cNvPr id="48" name="Text 46"/>
          <p:cNvSpPr/>
          <p:nvPr/>
        </p:nvSpPr>
        <p:spPr>
          <a:xfrm>
            <a:off x="8915400" y="5074920"/>
            <a:ext cx="1828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A0A0A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&lt;15 мин</a:t>
            </a:r>
            <a:endParaRPr lang="en-US" sz="2400" dirty="0"/>
          </a:p>
        </p:txBody>
      </p:sp>
      <p:sp>
        <p:nvSpPr>
          <p:cNvPr id="49" name="Text 47"/>
          <p:cNvSpPr/>
          <p:nvPr/>
        </p:nvSpPr>
        <p:spPr>
          <a:xfrm>
            <a:off x="8915400" y="5550408"/>
            <a:ext cx="18288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время до персонального оффера</a:t>
            </a:r>
            <a:endParaRPr lang="en-US" sz="950" dirty="0"/>
          </a:p>
        </p:txBody>
      </p:sp>
      <p:sp>
        <p:nvSpPr>
          <p:cNvPr id="50" name="Shape 48"/>
          <p:cNvSpPr/>
          <p:nvPr/>
        </p:nvSpPr>
        <p:spPr>
          <a:xfrm>
            <a:off x="438912" y="6473952"/>
            <a:ext cx="11064240" cy="0"/>
          </a:xfrm>
          <a:prstGeom prst="line">
            <a:avLst/>
          </a:prstGeom>
          <a:noFill/>
          <a:ln w="10160">
            <a:solidFill>
              <a:srgbClr val="E6E6E6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502920" y="6519672"/>
            <a:ext cx="5029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BizNext by Альфа-Банк | Хаосеть</a:t>
            </a:r>
            <a:endParaRPr lang="en-US" sz="6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38912" y="292608"/>
            <a:ext cx="384048" cy="384048"/>
          </a:xfrm>
          <a:prstGeom prst="rect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310896"/>
            <a:ext cx="274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A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932688" y="320040"/>
            <a:ext cx="1325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Альфа-Банк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932688" y="548640"/>
            <a:ext cx="10058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2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Hackathon</a:t>
            </a:r>
            <a:endParaRPr lang="en-US" sz="620" dirty="0"/>
          </a:p>
        </p:txBody>
      </p:sp>
      <p:sp>
        <p:nvSpPr>
          <p:cNvPr id="6" name="Shape 4"/>
          <p:cNvSpPr/>
          <p:nvPr/>
        </p:nvSpPr>
        <p:spPr>
          <a:xfrm>
            <a:off x="438912" y="804672"/>
            <a:ext cx="11064240" cy="0"/>
          </a:xfrm>
          <a:prstGeom prst="line">
            <a:avLst/>
          </a:prstGeom>
          <a:noFill/>
          <a:ln w="15240">
            <a:solidFill>
              <a:srgbClr val="EF31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1384280" y="2743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EF3124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13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2514600" y="292608"/>
            <a:ext cx="8641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Риски проекта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594360" y="1024128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Риски есть. Мы их закрываем дизайном продукта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594360" y="1682496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Самое важное — не допустить превращения сервиса в «нейросеть для навязывания кредитов».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914400" y="2596896"/>
            <a:ext cx="9966960" cy="0"/>
          </a:xfrm>
          <a:prstGeom prst="line">
            <a:avLst/>
          </a:prstGeom>
          <a:noFill/>
          <a:ln w="8890">
            <a:solidFill>
              <a:srgbClr val="E6E6E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14400" y="2139696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F3124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01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645920" y="2103120"/>
            <a:ext cx="3246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Галлюцинации и ошибочный прогноз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5257800" y="2103120"/>
            <a:ext cx="5394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7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RAG по проверенным источникам, explainable AI, human‑in‑the‑loop для крупных сумм</a:t>
            </a:r>
            <a:endParaRPr lang="en-US" sz="970" dirty="0"/>
          </a:p>
        </p:txBody>
      </p:sp>
      <p:sp>
        <p:nvSpPr>
          <p:cNvPr id="15" name="Shape 13"/>
          <p:cNvSpPr/>
          <p:nvPr/>
        </p:nvSpPr>
        <p:spPr>
          <a:xfrm>
            <a:off x="914400" y="3346704"/>
            <a:ext cx="9966960" cy="0"/>
          </a:xfrm>
          <a:prstGeom prst="line">
            <a:avLst/>
          </a:prstGeom>
          <a:noFill/>
          <a:ln w="8890">
            <a:solidFill>
              <a:srgbClr val="E6E6E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14400" y="2889504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F3124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02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645920" y="2852928"/>
            <a:ext cx="3246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Навязывание кредита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5257800" y="2852928"/>
            <a:ext cx="5394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7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кредит — только один из сценариев; всегда показывается вариант без займа</a:t>
            </a:r>
            <a:endParaRPr lang="en-US" sz="970" dirty="0"/>
          </a:p>
        </p:txBody>
      </p:sp>
      <p:sp>
        <p:nvSpPr>
          <p:cNvPr id="19" name="Shape 17"/>
          <p:cNvSpPr/>
          <p:nvPr/>
        </p:nvSpPr>
        <p:spPr>
          <a:xfrm>
            <a:off x="914400" y="4096512"/>
            <a:ext cx="9966960" cy="0"/>
          </a:xfrm>
          <a:prstGeom prst="line">
            <a:avLst/>
          </a:prstGeom>
          <a:noFill/>
          <a:ln w="8890">
            <a:solidFill>
              <a:srgbClr val="E6E6E6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14400" y="3639312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F3124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03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1645920" y="3602736"/>
            <a:ext cx="3246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Регуляторика и данные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5257800" y="3602736"/>
            <a:ext cx="5394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7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только согласованные данные, разграничение прав, аудит действий</a:t>
            </a:r>
            <a:endParaRPr lang="en-US" sz="970" dirty="0"/>
          </a:p>
        </p:txBody>
      </p:sp>
      <p:sp>
        <p:nvSpPr>
          <p:cNvPr id="23" name="Shape 21"/>
          <p:cNvSpPr/>
          <p:nvPr/>
        </p:nvSpPr>
        <p:spPr>
          <a:xfrm>
            <a:off x="914400" y="4846320"/>
            <a:ext cx="9966960" cy="0"/>
          </a:xfrm>
          <a:prstGeom prst="line">
            <a:avLst/>
          </a:prstGeom>
          <a:noFill/>
          <a:ln w="8890">
            <a:solidFill>
              <a:srgbClr val="E6E6E6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14400" y="4389120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F3124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04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1645920" y="4352544"/>
            <a:ext cx="3246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Невозврат / переоценка роста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5257800" y="4352544"/>
            <a:ext cx="5394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7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кредитный скоринг встроен в бизнес‑кейс, стресс‑сценарии до оффера</a:t>
            </a:r>
            <a:endParaRPr lang="en-US" sz="970" dirty="0"/>
          </a:p>
        </p:txBody>
      </p:sp>
      <p:sp>
        <p:nvSpPr>
          <p:cNvPr id="27" name="Shape 25"/>
          <p:cNvSpPr/>
          <p:nvPr/>
        </p:nvSpPr>
        <p:spPr>
          <a:xfrm>
            <a:off x="914400" y="5596128"/>
            <a:ext cx="9966960" cy="0"/>
          </a:xfrm>
          <a:prstGeom prst="line">
            <a:avLst/>
          </a:prstGeom>
          <a:noFill/>
          <a:ln w="8890">
            <a:solidFill>
              <a:srgbClr val="E6E6E6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14400" y="5138928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F3124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05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1645920" y="5102352"/>
            <a:ext cx="3246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Низкая вовлечённость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5257800" y="5102352"/>
            <a:ext cx="5394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7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рекомендации в главном контуре Альфа‑Бизнеса + реакция владельца обучает модель</a:t>
            </a:r>
            <a:endParaRPr lang="en-US" sz="970" dirty="0"/>
          </a:p>
        </p:txBody>
      </p:sp>
      <p:sp>
        <p:nvSpPr>
          <p:cNvPr id="31" name="Shape 29"/>
          <p:cNvSpPr/>
          <p:nvPr/>
        </p:nvSpPr>
        <p:spPr>
          <a:xfrm>
            <a:off x="914400" y="5806440"/>
            <a:ext cx="9966960" cy="530352"/>
          </a:xfrm>
          <a:prstGeom prst="roundRect">
            <a:avLst/>
          </a:prstGeom>
          <a:solidFill>
            <a:srgbClr val="111111"/>
          </a:solidFill>
          <a:ln w="10160">
            <a:solidFill>
              <a:srgbClr val="111111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14400" y="5806440"/>
            <a:ext cx="73152" cy="530352"/>
          </a:xfrm>
          <a:prstGeom prst="rect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1115568" y="5934456"/>
            <a:ext cx="9637776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Правило продукта: «ИИ готовит, человек подтверждает». Деньги не уходят, заявки не подписываются и договоры не заключаются без действия клиента.</a:t>
            </a:r>
            <a:endParaRPr lang="en-US" sz="1150" dirty="0"/>
          </a:p>
        </p:txBody>
      </p:sp>
      <p:sp>
        <p:nvSpPr>
          <p:cNvPr id="34" name="Shape 32"/>
          <p:cNvSpPr/>
          <p:nvPr/>
        </p:nvSpPr>
        <p:spPr>
          <a:xfrm>
            <a:off x="438912" y="6473952"/>
            <a:ext cx="11064240" cy="0"/>
          </a:xfrm>
          <a:prstGeom prst="line">
            <a:avLst/>
          </a:prstGeom>
          <a:noFill/>
          <a:ln w="10160">
            <a:solidFill>
              <a:srgbClr val="E6E6E6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502920" y="6519672"/>
            <a:ext cx="5029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BizNext by Альфа-Банк | Хаосеть</a:t>
            </a:r>
            <a:endParaRPr lang="en-US" sz="6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38912" y="292608"/>
            <a:ext cx="384048" cy="384048"/>
          </a:xfrm>
          <a:prstGeom prst="rect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310896"/>
            <a:ext cx="274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A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932688" y="320040"/>
            <a:ext cx="1325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Альфа-Банк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932688" y="548640"/>
            <a:ext cx="10058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2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Hackathon</a:t>
            </a:r>
            <a:endParaRPr lang="en-US" sz="620" dirty="0"/>
          </a:p>
        </p:txBody>
      </p:sp>
      <p:sp>
        <p:nvSpPr>
          <p:cNvPr id="6" name="Shape 4"/>
          <p:cNvSpPr/>
          <p:nvPr/>
        </p:nvSpPr>
        <p:spPr>
          <a:xfrm>
            <a:off x="438912" y="804672"/>
            <a:ext cx="11064240" cy="0"/>
          </a:xfrm>
          <a:prstGeom prst="line">
            <a:avLst/>
          </a:prstGeom>
          <a:noFill/>
          <a:ln w="15240">
            <a:solidFill>
              <a:srgbClr val="EF31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1384280" y="2743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EF3124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14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2514600" y="292608"/>
            <a:ext cx="8641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Дорожная карта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594360" y="1024128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От MVP до AI‑экосистемы за 12 месяцев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594360" y="1682496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Первые результаты можно показать на пилоте без тяжелого запуска во всю клиентскую базу.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3127248" y="3291840"/>
            <a:ext cx="512064" cy="0"/>
          </a:xfrm>
          <a:prstGeom prst="line">
            <a:avLst/>
          </a:prstGeom>
          <a:noFill/>
          <a:ln w="13970">
            <a:solidFill>
              <a:srgbClr val="EF3124"/>
            </a:solidFill>
            <a:prstDash val="solid"/>
            <a:headEnd type="none"/>
            <a:tailEnd type="triangle"/>
          </a:ln>
        </p:spPr>
      </p:sp>
      <p:sp>
        <p:nvSpPr>
          <p:cNvPr id="12" name="Shape 10"/>
          <p:cNvSpPr/>
          <p:nvPr/>
        </p:nvSpPr>
        <p:spPr>
          <a:xfrm>
            <a:off x="5687568" y="3291840"/>
            <a:ext cx="512064" cy="0"/>
          </a:xfrm>
          <a:prstGeom prst="line">
            <a:avLst/>
          </a:prstGeom>
          <a:noFill/>
          <a:ln w="13970">
            <a:solidFill>
              <a:srgbClr val="EF3124"/>
            </a:solidFill>
            <a:prstDash val="solid"/>
            <a:headEnd type="none"/>
            <a:tailEnd type="triangle"/>
          </a:ln>
        </p:spPr>
      </p:sp>
      <p:sp>
        <p:nvSpPr>
          <p:cNvPr id="13" name="Shape 11"/>
          <p:cNvSpPr/>
          <p:nvPr/>
        </p:nvSpPr>
        <p:spPr>
          <a:xfrm>
            <a:off x="8247888" y="3291840"/>
            <a:ext cx="512064" cy="0"/>
          </a:xfrm>
          <a:prstGeom prst="line">
            <a:avLst/>
          </a:prstGeom>
          <a:noFill/>
          <a:ln w="13970">
            <a:solidFill>
              <a:srgbClr val="EF3124"/>
            </a:solidFill>
            <a:prstDash val="solid"/>
            <a:headEnd type="none"/>
            <a:tailEnd type="triangle"/>
          </a:ln>
        </p:spPr>
      </p:sp>
      <p:sp>
        <p:nvSpPr>
          <p:cNvPr id="14" name="Shape 12"/>
          <p:cNvSpPr/>
          <p:nvPr/>
        </p:nvSpPr>
        <p:spPr>
          <a:xfrm>
            <a:off x="685800" y="2057400"/>
            <a:ext cx="2487168" cy="3154680"/>
          </a:xfrm>
          <a:prstGeom prst="roundRect">
            <a:avLst/>
          </a:prstGeom>
          <a:solidFill>
            <a:srgbClr val="EF3124"/>
          </a:solidFill>
          <a:ln w="10160">
            <a:solidFill>
              <a:srgbClr val="EF312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14400" y="2331720"/>
            <a:ext cx="1920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0–3 мес.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914400" y="2633472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MVP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914400" y="3246120"/>
            <a:ext cx="1965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FFE7E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UX‑прототип в Альфа‑Бизнесе</a:t>
            </a:r>
            <a:endParaRPr lang="en-US" sz="820" dirty="0"/>
          </a:p>
        </p:txBody>
      </p:sp>
      <p:sp>
        <p:nvSpPr>
          <p:cNvPr id="18" name="Text 16"/>
          <p:cNvSpPr/>
          <p:nvPr/>
        </p:nvSpPr>
        <p:spPr>
          <a:xfrm>
            <a:off x="914400" y="3557016"/>
            <a:ext cx="1965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FFE7E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транзакционный анализ</a:t>
            </a:r>
            <a:endParaRPr lang="en-US" sz="820" dirty="0"/>
          </a:p>
        </p:txBody>
      </p:sp>
      <p:sp>
        <p:nvSpPr>
          <p:cNvPr id="19" name="Text 17"/>
          <p:cNvSpPr/>
          <p:nvPr/>
        </p:nvSpPr>
        <p:spPr>
          <a:xfrm>
            <a:off x="914400" y="3867912"/>
            <a:ext cx="1965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FFE7E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базовый бизнес‑кейс</a:t>
            </a:r>
            <a:endParaRPr lang="en-US" sz="820" dirty="0"/>
          </a:p>
        </p:txBody>
      </p:sp>
      <p:sp>
        <p:nvSpPr>
          <p:cNvPr id="20" name="Text 18"/>
          <p:cNvSpPr/>
          <p:nvPr/>
        </p:nvSpPr>
        <p:spPr>
          <a:xfrm>
            <a:off x="914400" y="4178808"/>
            <a:ext cx="1965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FFE7E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тестовый кредитный оффер</a:t>
            </a:r>
            <a:endParaRPr lang="en-US" sz="820" dirty="0"/>
          </a:p>
        </p:txBody>
      </p:sp>
      <p:sp>
        <p:nvSpPr>
          <p:cNvPr id="21" name="Shape 19"/>
          <p:cNvSpPr/>
          <p:nvPr/>
        </p:nvSpPr>
        <p:spPr>
          <a:xfrm>
            <a:off x="3474720" y="2057400"/>
            <a:ext cx="2487168" cy="315468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6E6E6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703320" y="2331720"/>
            <a:ext cx="1920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EF312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3–6 мес.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3703320" y="2633472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Пилот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3703320" y="3246120"/>
            <a:ext cx="1965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500 МСБ‑клиентов</a:t>
            </a:r>
            <a:endParaRPr lang="en-US" sz="820" dirty="0"/>
          </a:p>
        </p:txBody>
      </p:sp>
      <p:sp>
        <p:nvSpPr>
          <p:cNvPr id="25" name="Text 23"/>
          <p:cNvSpPr/>
          <p:nvPr/>
        </p:nvSpPr>
        <p:spPr>
          <a:xfrm>
            <a:off x="3703320" y="3557016"/>
            <a:ext cx="1965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A/B‑тест рекомендаций</a:t>
            </a:r>
            <a:endParaRPr lang="en-US" sz="820" dirty="0"/>
          </a:p>
        </p:txBody>
      </p:sp>
      <p:sp>
        <p:nvSpPr>
          <p:cNvPr id="26" name="Text 24"/>
          <p:cNvSpPr/>
          <p:nvPr/>
        </p:nvSpPr>
        <p:spPr>
          <a:xfrm>
            <a:off x="3703320" y="3867912"/>
            <a:ext cx="1965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реакции владельцев</a:t>
            </a:r>
            <a:endParaRPr lang="en-US" sz="820" dirty="0"/>
          </a:p>
        </p:txBody>
      </p:sp>
      <p:sp>
        <p:nvSpPr>
          <p:cNvPr id="27" name="Text 25"/>
          <p:cNvSpPr/>
          <p:nvPr/>
        </p:nvSpPr>
        <p:spPr>
          <a:xfrm>
            <a:off x="3703320" y="4178808"/>
            <a:ext cx="1965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валидация скоринга</a:t>
            </a:r>
            <a:endParaRPr lang="en-US" sz="820" dirty="0"/>
          </a:p>
        </p:txBody>
      </p:sp>
      <p:sp>
        <p:nvSpPr>
          <p:cNvPr id="28" name="Shape 26"/>
          <p:cNvSpPr/>
          <p:nvPr/>
        </p:nvSpPr>
        <p:spPr>
          <a:xfrm>
            <a:off x="6263640" y="2057400"/>
            <a:ext cx="2487168" cy="315468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6E6E6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492240" y="2331720"/>
            <a:ext cx="1920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EF312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6–9 мес.</a:t>
            </a: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6492240" y="2633472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Масштаб</a:t>
            </a:r>
            <a:endParaRPr lang="en-US" sz="1800" dirty="0"/>
          </a:p>
        </p:txBody>
      </p:sp>
      <p:sp>
        <p:nvSpPr>
          <p:cNvPr id="31" name="Text 29"/>
          <p:cNvSpPr/>
          <p:nvPr/>
        </p:nvSpPr>
        <p:spPr>
          <a:xfrm>
            <a:off x="6492240" y="3246120"/>
            <a:ext cx="1965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новые отрасли</a:t>
            </a:r>
            <a:endParaRPr lang="en-US" sz="820" dirty="0"/>
          </a:p>
        </p:txBody>
      </p:sp>
      <p:sp>
        <p:nvSpPr>
          <p:cNvPr id="32" name="Text 30"/>
          <p:cNvSpPr/>
          <p:nvPr/>
        </p:nvSpPr>
        <p:spPr>
          <a:xfrm>
            <a:off x="6492240" y="3557016"/>
            <a:ext cx="1965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интеграция с кредитным скорингом</a:t>
            </a:r>
            <a:endParaRPr lang="en-US" sz="820" dirty="0"/>
          </a:p>
        </p:txBody>
      </p:sp>
      <p:sp>
        <p:nvSpPr>
          <p:cNvPr id="33" name="Text 31"/>
          <p:cNvSpPr/>
          <p:nvPr/>
        </p:nvSpPr>
        <p:spPr>
          <a:xfrm>
            <a:off x="6492240" y="3867912"/>
            <a:ext cx="1965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персонализированные офферы</a:t>
            </a:r>
            <a:endParaRPr lang="en-US" sz="820" dirty="0"/>
          </a:p>
        </p:txBody>
      </p:sp>
      <p:sp>
        <p:nvSpPr>
          <p:cNvPr id="34" name="Text 32"/>
          <p:cNvSpPr/>
          <p:nvPr/>
        </p:nvSpPr>
        <p:spPr>
          <a:xfrm>
            <a:off x="6492240" y="4178808"/>
            <a:ext cx="1965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маркетинговый контур</a:t>
            </a:r>
            <a:endParaRPr lang="en-US" sz="820" dirty="0"/>
          </a:p>
        </p:txBody>
      </p:sp>
      <p:sp>
        <p:nvSpPr>
          <p:cNvPr id="35" name="Shape 33"/>
          <p:cNvSpPr/>
          <p:nvPr/>
        </p:nvSpPr>
        <p:spPr>
          <a:xfrm>
            <a:off x="9052560" y="2057400"/>
            <a:ext cx="2487168" cy="315468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6E6E6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9281160" y="2331720"/>
            <a:ext cx="1920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EF312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9–12 мес.</a:t>
            </a:r>
            <a:endParaRPr lang="en-US" sz="850" dirty="0"/>
          </a:p>
        </p:txBody>
      </p:sp>
      <p:sp>
        <p:nvSpPr>
          <p:cNvPr id="37" name="Text 35"/>
          <p:cNvSpPr/>
          <p:nvPr/>
        </p:nvSpPr>
        <p:spPr>
          <a:xfrm>
            <a:off x="9281160" y="2633472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Экосистема</a:t>
            </a:r>
            <a:endParaRPr lang="en-US" sz="1800" dirty="0"/>
          </a:p>
        </p:txBody>
      </p:sp>
      <p:sp>
        <p:nvSpPr>
          <p:cNvPr id="38" name="Text 36"/>
          <p:cNvSpPr/>
          <p:nvPr/>
        </p:nvSpPr>
        <p:spPr>
          <a:xfrm>
            <a:off x="9281160" y="3246120"/>
            <a:ext cx="1965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AI‑маркетплейс сервисов</a:t>
            </a:r>
            <a:endParaRPr lang="en-US" sz="820" dirty="0"/>
          </a:p>
        </p:txBody>
      </p:sp>
      <p:sp>
        <p:nvSpPr>
          <p:cNvPr id="39" name="Text 37"/>
          <p:cNvSpPr/>
          <p:nvPr/>
        </p:nvSpPr>
        <p:spPr>
          <a:xfrm>
            <a:off x="9281160" y="3557016"/>
            <a:ext cx="1965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партнёрские рекомендации</a:t>
            </a:r>
            <a:endParaRPr lang="en-US" sz="820" dirty="0"/>
          </a:p>
        </p:txBody>
      </p:sp>
      <p:sp>
        <p:nvSpPr>
          <p:cNvPr id="40" name="Text 38"/>
          <p:cNvSpPr/>
          <p:nvPr/>
        </p:nvSpPr>
        <p:spPr>
          <a:xfrm>
            <a:off x="9281160" y="3867912"/>
            <a:ext cx="1965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авто‑онбординг</a:t>
            </a:r>
            <a:endParaRPr lang="en-US" sz="820" dirty="0"/>
          </a:p>
        </p:txBody>
      </p:sp>
      <p:sp>
        <p:nvSpPr>
          <p:cNvPr id="41" name="Text 39"/>
          <p:cNvSpPr/>
          <p:nvPr/>
        </p:nvSpPr>
        <p:spPr>
          <a:xfrm>
            <a:off x="9281160" y="4178808"/>
            <a:ext cx="1965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ИП, франшизы, селлеры</a:t>
            </a:r>
            <a:endParaRPr lang="en-US" sz="820" dirty="0"/>
          </a:p>
        </p:txBody>
      </p:sp>
      <p:sp>
        <p:nvSpPr>
          <p:cNvPr id="42" name="Shape 40"/>
          <p:cNvSpPr/>
          <p:nvPr/>
        </p:nvSpPr>
        <p:spPr>
          <a:xfrm>
            <a:off x="685800" y="5715000"/>
            <a:ext cx="10652760" cy="64008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6E6E6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960120" y="5897880"/>
            <a:ext cx="1280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MVP‑команда</a:t>
            </a:r>
            <a:endParaRPr lang="en-US" sz="1200" dirty="0"/>
          </a:p>
        </p:txBody>
      </p:sp>
      <p:sp>
        <p:nvSpPr>
          <p:cNvPr id="44" name="Shape 42"/>
          <p:cNvSpPr/>
          <p:nvPr/>
        </p:nvSpPr>
        <p:spPr>
          <a:xfrm>
            <a:off x="2331720" y="5833872"/>
            <a:ext cx="1691640" cy="292608"/>
          </a:xfrm>
          <a:prstGeom prst="roundRect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2404872" y="5902452"/>
            <a:ext cx="154533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 ML‑инженера</a:t>
            </a:r>
            <a:endParaRPr lang="en-US" sz="780" dirty="0"/>
          </a:p>
        </p:txBody>
      </p:sp>
      <p:sp>
        <p:nvSpPr>
          <p:cNvPr id="46" name="Shape 44"/>
          <p:cNvSpPr/>
          <p:nvPr/>
        </p:nvSpPr>
        <p:spPr>
          <a:xfrm>
            <a:off x="4389120" y="5833872"/>
            <a:ext cx="1691640" cy="292608"/>
          </a:xfrm>
          <a:prstGeom prst="roundRect">
            <a:avLst/>
          </a:prstGeom>
          <a:solidFill>
            <a:srgbClr val="0A0A0A"/>
          </a:solidFill>
          <a:ln w="12700">
            <a:solidFill>
              <a:srgbClr val="0A0A0A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4462272" y="5902452"/>
            <a:ext cx="154533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 backend</a:t>
            </a:r>
            <a:endParaRPr lang="en-US" sz="780" dirty="0"/>
          </a:p>
        </p:txBody>
      </p:sp>
      <p:sp>
        <p:nvSpPr>
          <p:cNvPr id="48" name="Shape 46"/>
          <p:cNvSpPr/>
          <p:nvPr/>
        </p:nvSpPr>
        <p:spPr>
          <a:xfrm>
            <a:off x="6446520" y="5833872"/>
            <a:ext cx="1691640" cy="292608"/>
          </a:xfrm>
          <a:prstGeom prst="roundRect">
            <a:avLst/>
          </a:prstGeom>
          <a:solidFill>
            <a:srgbClr val="0A0A0A"/>
          </a:solidFill>
          <a:ln w="12700">
            <a:solidFill>
              <a:srgbClr val="0A0A0A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6519672" y="5902452"/>
            <a:ext cx="154533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 Product</a:t>
            </a:r>
            <a:endParaRPr lang="en-US" sz="780" dirty="0"/>
          </a:p>
        </p:txBody>
      </p:sp>
      <p:sp>
        <p:nvSpPr>
          <p:cNvPr id="50" name="Shape 48"/>
          <p:cNvSpPr/>
          <p:nvPr/>
        </p:nvSpPr>
        <p:spPr>
          <a:xfrm>
            <a:off x="8503920" y="5833872"/>
            <a:ext cx="1691640" cy="292608"/>
          </a:xfrm>
          <a:prstGeom prst="roundRect">
            <a:avLst/>
          </a:prstGeom>
          <a:solidFill>
            <a:srgbClr val="0A0A0A"/>
          </a:solidFill>
          <a:ln w="12700">
            <a:solidFill>
              <a:srgbClr val="0A0A0A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8577072" y="5902452"/>
            <a:ext cx="154533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8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 Data Analyst</a:t>
            </a:r>
            <a:endParaRPr lang="en-US" sz="780" dirty="0"/>
          </a:p>
        </p:txBody>
      </p:sp>
      <p:sp>
        <p:nvSpPr>
          <p:cNvPr id="52" name="Shape 50"/>
          <p:cNvSpPr/>
          <p:nvPr/>
        </p:nvSpPr>
        <p:spPr>
          <a:xfrm>
            <a:off x="438912" y="6473952"/>
            <a:ext cx="11064240" cy="0"/>
          </a:xfrm>
          <a:prstGeom prst="line">
            <a:avLst/>
          </a:prstGeom>
          <a:noFill/>
          <a:ln w="10160">
            <a:solidFill>
              <a:srgbClr val="E6E6E6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502920" y="6519672"/>
            <a:ext cx="5029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BizNext by Альфа-Банк | Хаосеть</a:t>
            </a:r>
            <a:endParaRPr lang="en-US" sz="6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38912" y="292608"/>
            <a:ext cx="384048" cy="384048"/>
          </a:xfrm>
          <a:prstGeom prst="rect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310896"/>
            <a:ext cx="274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A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932688" y="320040"/>
            <a:ext cx="1325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Альфа-Банк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932688" y="548640"/>
            <a:ext cx="10058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2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Hackathon</a:t>
            </a:r>
            <a:endParaRPr lang="en-US" sz="620" dirty="0"/>
          </a:p>
        </p:txBody>
      </p:sp>
      <p:sp>
        <p:nvSpPr>
          <p:cNvPr id="6" name="Shape 4"/>
          <p:cNvSpPr/>
          <p:nvPr/>
        </p:nvSpPr>
        <p:spPr>
          <a:xfrm>
            <a:off x="438912" y="804672"/>
            <a:ext cx="11064240" cy="0"/>
          </a:xfrm>
          <a:prstGeom prst="line">
            <a:avLst/>
          </a:prstGeom>
          <a:noFill/>
          <a:ln w="15240">
            <a:solidFill>
              <a:srgbClr val="EF31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1384280" y="2743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EF3124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15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2514600" y="292608"/>
            <a:ext cx="8641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Демо-сценарий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594360" y="1024128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Один кейс, который можно показать жюри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594360" y="1682496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Сеть из 5 табачных магазинов: BizNext находит coffee‑to‑go как органичное расширение.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822960" y="2148840"/>
            <a:ext cx="1097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500" b="1" dirty="0">
                <a:solidFill>
                  <a:srgbClr val="0A0A0A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5</a:t>
            </a:r>
            <a:endParaRPr lang="en-US" sz="3500" dirty="0"/>
          </a:p>
        </p:txBody>
      </p:sp>
      <p:sp>
        <p:nvSpPr>
          <p:cNvPr id="12" name="Text 10"/>
          <p:cNvSpPr/>
          <p:nvPr/>
        </p:nvSpPr>
        <p:spPr>
          <a:xfrm>
            <a:off x="822960" y="2624328"/>
            <a:ext cx="10972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точек в сети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2331720" y="2148840"/>
            <a:ext cx="19202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EF3124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3,2 млн ₽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2331720" y="2624328"/>
            <a:ext cx="1920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оборот / месяц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4663440" y="2148840"/>
            <a:ext cx="21031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A0A0A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4 года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4663440" y="2624328"/>
            <a:ext cx="21031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клиент Альфа‑Банка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822960" y="3200400"/>
            <a:ext cx="6080760" cy="0"/>
          </a:xfrm>
          <a:prstGeom prst="line">
            <a:avLst/>
          </a:prstGeom>
          <a:noFill/>
          <a:ln w="12700">
            <a:solidFill>
              <a:srgbClr val="E6E6E6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22960" y="3520440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1. Анализ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2514600" y="3520440"/>
            <a:ext cx="4480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ИИ видит утренний пик 08:00–09:30, точки у метро, закупки расходников</a:t>
            </a:r>
            <a:endParaRPr lang="en-US" sz="920" dirty="0"/>
          </a:p>
        </p:txBody>
      </p:sp>
      <p:sp>
        <p:nvSpPr>
          <p:cNvPr id="20" name="Text 18"/>
          <p:cNvSpPr/>
          <p:nvPr/>
        </p:nvSpPr>
        <p:spPr>
          <a:xfrm>
            <a:off x="822960" y="4096512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EF3124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2. Рекомендация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2514600" y="4096512"/>
            <a:ext cx="4480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открыть coffee‑to‑go в 3 из 5 точек</a:t>
            </a:r>
            <a:endParaRPr lang="en-US" sz="920" dirty="0"/>
          </a:p>
        </p:txBody>
      </p:sp>
      <p:sp>
        <p:nvSpPr>
          <p:cNvPr id="22" name="Text 20"/>
          <p:cNvSpPr/>
          <p:nvPr/>
        </p:nvSpPr>
        <p:spPr>
          <a:xfrm>
            <a:off x="822960" y="4672584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3. Бизнес‑кейс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2514600" y="4672584"/>
            <a:ext cx="4480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1,4 млн ₽ инвестиций | 8–9 мес. окупаемость | +1,8 млн ₽/мес. выручки</a:t>
            </a:r>
            <a:endParaRPr lang="en-US" sz="920" dirty="0"/>
          </a:p>
        </p:txBody>
      </p:sp>
      <p:sp>
        <p:nvSpPr>
          <p:cNvPr id="24" name="Text 22"/>
          <p:cNvSpPr/>
          <p:nvPr/>
        </p:nvSpPr>
        <p:spPr>
          <a:xfrm>
            <a:off x="822960" y="5248656"/>
            <a:ext cx="1554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4. Оффер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2514600" y="5248656"/>
            <a:ext cx="4480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предодобренное финансирование + сценарий без займа</a:t>
            </a:r>
            <a:endParaRPr lang="en-US" sz="920" dirty="0"/>
          </a:p>
        </p:txBody>
      </p:sp>
      <p:sp>
        <p:nvSpPr>
          <p:cNvPr id="26" name="Shape 24"/>
          <p:cNvSpPr/>
          <p:nvPr/>
        </p:nvSpPr>
        <p:spPr>
          <a:xfrm>
            <a:off x="7543800" y="2011680"/>
            <a:ext cx="3383280" cy="4160520"/>
          </a:xfrm>
          <a:prstGeom prst="roundRect">
            <a:avLst/>
          </a:prstGeom>
          <a:solidFill>
            <a:srgbClr val="0A0A0A"/>
          </a:solidFill>
          <a:ln w="10160">
            <a:solidFill>
              <a:srgbClr val="0A0A0A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882128" y="2331720"/>
            <a:ext cx="1691640" cy="292608"/>
          </a:xfrm>
          <a:prstGeom prst="roundRect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955280" y="2400300"/>
            <a:ext cx="154533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Рекомендация BizNext</a:t>
            </a:r>
            <a:endParaRPr lang="en-US" sz="750" dirty="0"/>
          </a:p>
        </p:txBody>
      </p:sp>
      <p:sp>
        <p:nvSpPr>
          <p:cNvPr id="29" name="Text 27"/>
          <p:cNvSpPr/>
          <p:nvPr/>
        </p:nvSpPr>
        <p:spPr>
          <a:xfrm>
            <a:off x="7882128" y="2834640"/>
            <a:ext cx="2560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Запустить coffee‑to‑go</a:t>
            </a:r>
            <a:endParaRPr lang="en-US" sz="2500" dirty="0"/>
          </a:p>
        </p:txBody>
      </p:sp>
      <p:sp>
        <p:nvSpPr>
          <p:cNvPr id="30" name="Text 28"/>
          <p:cNvSpPr/>
          <p:nvPr/>
        </p:nvSpPr>
        <p:spPr>
          <a:xfrm>
            <a:off x="7882128" y="3493008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DCDCD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 базе 3 действующих точек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7882128" y="4069080"/>
            <a:ext cx="1600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dirty="0">
                <a:solidFill>
                  <a:srgbClr val="E0E0E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ROI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9619488" y="4114800"/>
            <a:ext cx="502920" cy="100584"/>
          </a:xfrm>
          <a:prstGeom prst="roundRect">
            <a:avLst/>
          </a:prstGeom>
          <a:solidFill>
            <a:srgbClr val="ECECEC"/>
          </a:solidFill>
          <a:ln w="12700">
            <a:solidFill>
              <a:srgbClr val="ECECEC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619488" y="4114800"/>
            <a:ext cx="402336" cy="100584"/>
          </a:xfrm>
          <a:prstGeom prst="roundRect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10168128" y="4069080"/>
            <a:ext cx="274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EF312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8/10</a:t>
            </a:r>
            <a:endParaRPr lang="en-US" sz="850" dirty="0"/>
          </a:p>
        </p:txBody>
      </p:sp>
      <p:sp>
        <p:nvSpPr>
          <p:cNvPr id="35" name="Text 33"/>
          <p:cNvSpPr/>
          <p:nvPr/>
        </p:nvSpPr>
        <p:spPr>
          <a:xfrm>
            <a:off x="7882128" y="4407408"/>
            <a:ext cx="1600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dirty="0">
                <a:solidFill>
                  <a:srgbClr val="E0E0E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Риск</a:t>
            </a:r>
            <a:endParaRPr lang="en-US" sz="850" dirty="0"/>
          </a:p>
        </p:txBody>
      </p:sp>
      <p:sp>
        <p:nvSpPr>
          <p:cNvPr id="36" name="Shape 34"/>
          <p:cNvSpPr/>
          <p:nvPr/>
        </p:nvSpPr>
        <p:spPr>
          <a:xfrm>
            <a:off x="9619488" y="4453128"/>
            <a:ext cx="502920" cy="100584"/>
          </a:xfrm>
          <a:prstGeom prst="roundRect">
            <a:avLst/>
          </a:prstGeom>
          <a:solidFill>
            <a:srgbClr val="ECECEC"/>
          </a:solidFill>
          <a:ln w="12700">
            <a:solidFill>
              <a:srgbClr val="ECECEC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9619488" y="4453128"/>
            <a:ext cx="201168" cy="10058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10168128" y="4407408"/>
            <a:ext cx="274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4/10</a:t>
            </a:r>
            <a:endParaRPr lang="en-US" sz="850" dirty="0"/>
          </a:p>
        </p:txBody>
      </p:sp>
      <p:sp>
        <p:nvSpPr>
          <p:cNvPr id="39" name="Text 37"/>
          <p:cNvSpPr/>
          <p:nvPr/>
        </p:nvSpPr>
        <p:spPr>
          <a:xfrm>
            <a:off x="7882128" y="4745736"/>
            <a:ext cx="1600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dirty="0">
                <a:solidFill>
                  <a:srgbClr val="E0E0E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Синергия</a:t>
            </a:r>
            <a:endParaRPr lang="en-US" sz="850" dirty="0"/>
          </a:p>
        </p:txBody>
      </p:sp>
      <p:sp>
        <p:nvSpPr>
          <p:cNvPr id="40" name="Shape 38"/>
          <p:cNvSpPr/>
          <p:nvPr/>
        </p:nvSpPr>
        <p:spPr>
          <a:xfrm>
            <a:off x="9619488" y="4791456"/>
            <a:ext cx="502920" cy="100584"/>
          </a:xfrm>
          <a:prstGeom prst="roundRect">
            <a:avLst/>
          </a:prstGeom>
          <a:solidFill>
            <a:srgbClr val="ECECEC"/>
          </a:solidFill>
          <a:ln w="12700">
            <a:solidFill>
              <a:srgbClr val="ECECEC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619488" y="4791456"/>
            <a:ext cx="452628" cy="100584"/>
          </a:xfrm>
          <a:prstGeom prst="roundRect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10168128" y="4745736"/>
            <a:ext cx="274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EF312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9/10</a:t>
            </a:r>
            <a:endParaRPr lang="en-US" sz="850" dirty="0"/>
          </a:p>
        </p:txBody>
      </p:sp>
      <p:sp>
        <p:nvSpPr>
          <p:cNvPr id="43" name="Shape 41"/>
          <p:cNvSpPr/>
          <p:nvPr/>
        </p:nvSpPr>
        <p:spPr>
          <a:xfrm>
            <a:off x="7882128" y="5358384"/>
            <a:ext cx="1143000" cy="347472"/>
          </a:xfrm>
          <a:prstGeom prst="roundRect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7955280" y="5426964"/>
            <a:ext cx="9966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Хочу развить</a:t>
            </a:r>
            <a:endParaRPr lang="en-US" sz="800" dirty="0"/>
          </a:p>
        </p:txBody>
      </p:sp>
      <p:sp>
        <p:nvSpPr>
          <p:cNvPr id="45" name="Text 43"/>
          <p:cNvSpPr/>
          <p:nvPr/>
        </p:nvSpPr>
        <p:spPr>
          <a:xfrm>
            <a:off x="9144000" y="5449824"/>
            <a:ext cx="15544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40" dirty="0">
                <a:solidFill>
                  <a:srgbClr val="CCCCC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или: «покажи без кредита»</a:t>
            </a:r>
            <a:endParaRPr lang="en-US" sz="740" dirty="0"/>
          </a:p>
        </p:txBody>
      </p:sp>
      <p:sp>
        <p:nvSpPr>
          <p:cNvPr id="46" name="Shape 44"/>
          <p:cNvSpPr/>
          <p:nvPr/>
        </p:nvSpPr>
        <p:spPr>
          <a:xfrm>
            <a:off x="438912" y="6473952"/>
            <a:ext cx="11064240" cy="0"/>
          </a:xfrm>
          <a:prstGeom prst="line">
            <a:avLst/>
          </a:prstGeom>
          <a:noFill/>
          <a:ln w="10160">
            <a:solidFill>
              <a:srgbClr val="E6E6E6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502920" y="6519672"/>
            <a:ext cx="5029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Данные кейса условные, демонстрационные</a:t>
            </a:r>
            <a:endParaRPr lang="en-US" sz="6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tech_finance_graphic_scene_batch_2.png"/>
          <p:cNvPicPr>
            <a:picLocks noChangeAspect="1"/>
          </p:cNvPicPr>
          <p:nvPr/>
        </p:nvPicPr>
        <p:blipFill>
          <a:blip r:embed="rId3"/>
          <a:srcRect r="-5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>
              <a:alpha val="98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438912" y="292608"/>
            <a:ext cx="384048" cy="384048"/>
          </a:xfrm>
          <a:prstGeom prst="rect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93776" y="310896"/>
            <a:ext cx="274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A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932688" y="320040"/>
            <a:ext cx="1325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Альфа-Банк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932688" y="548640"/>
            <a:ext cx="10058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2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Hackathon</a:t>
            </a:r>
            <a:endParaRPr lang="en-US" sz="620" dirty="0"/>
          </a:p>
        </p:txBody>
      </p:sp>
      <p:sp>
        <p:nvSpPr>
          <p:cNvPr id="8" name="Shape 5"/>
          <p:cNvSpPr/>
          <p:nvPr/>
        </p:nvSpPr>
        <p:spPr>
          <a:xfrm>
            <a:off x="438912" y="804672"/>
            <a:ext cx="11064240" cy="0"/>
          </a:xfrm>
          <a:prstGeom prst="line">
            <a:avLst/>
          </a:prstGeom>
          <a:noFill/>
          <a:ln w="15240">
            <a:solidFill>
              <a:srgbClr val="EF3124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1384280" y="2743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EF3124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16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2514600" y="292608"/>
            <a:ext cx="8641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Стратегическая ценность</a:t>
            </a:r>
            <a:endParaRPr lang="en-US" sz="950" dirty="0"/>
          </a:p>
        </p:txBody>
      </p:sp>
      <p:sp>
        <p:nvSpPr>
          <p:cNvPr id="11" name="Text 8"/>
          <p:cNvSpPr/>
          <p:nvPr/>
        </p:nvSpPr>
        <p:spPr>
          <a:xfrm>
            <a:off x="594360" y="1024128"/>
            <a:ext cx="10789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BizNext превращает Альфу из банка‑инструмента</a:t>
            </a:r>
            <a:endParaRPr lang="en-US" sz="2700" dirty="0"/>
          </a:p>
          <a:p>
            <a:pPr marL="0" indent="0">
              <a:buNone/>
            </a:pPr>
            <a:r>
              <a:rPr lang="en-US" sz="270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в AI‑партнёра по развитию бизнеса</a:t>
            </a:r>
            <a:endParaRPr lang="en-US" sz="2700" dirty="0"/>
          </a:p>
        </p:txBody>
      </p:sp>
      <p:sp>
        <p:nvSpPr>
          <p:cNvPr id="12" name="Text 9"/>
          <p:cNvSpPr/>
          <p:nvPr/>
        </p:nvSpPr>
        <p:spPr>
          <a:xfrm>
            <a:off x="594360" y="1865376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Финансирование становится не отдельной заявкой, а частью понятного маршрута роста.</a:t>
            </a:r>
            <a:endParaRPr lang="en-US" sz="1350" dirty="0"/>
          </a:p>
        </p:txBody>
      </p:sp>
      <p:sp>
        <p:nvSpPr>
          <p:cNvPr id="13" name="Shape 10"/>
          <p:cNvSpPr/>
          <p:nvPr/>
        </p:nvSpPr>
        <p:spPr>
          <a:xfrm>
            <a:off x="731520" y="2331720"/>
            <a:ext cx="4800600" cy="89611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6E6E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87552" y="2532888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F3124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Финансовая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2697480" y="2514600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рост выдачи кредитных продуктов МСБ и оборотов по счетам</a:t>
            </a:r>
            <a:endParaRPr lang="en-US" sz="870" dirty="0"/>
          </a:p>
        </p:txBody>
      </p:sp>
      <p:sp>
        <p:nvSpPr>
          <p:cNvPr id="16" name="Shape 13"/>
          <p:cNvSpPr/>
          <p:nvPr/>
        </p:nvSpPr>
        <p:spPr>
          <a:xfrm>
            <a:off x="6080760" y="2331720"/>
            <a:ext cx="4800600" cy="89611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6E6E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336792" y="2532888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Экосистемная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8046720" y="2514600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РКО, эквайринг, страхование, бухгалтерия и сервисы в одном сценарии</a:t>
            </a:r>
            <a:endParaRPr lang="en-US" sz="870" dirty="0"/>
          </a:p>
        </p:txBody>
      </p:sp>
      <p:sp>
        <p:nvSpPr>
          <p:cNvPr id="19" name="Shape 16"/>
          <p:cNvSpPr/>
          <p:nvPr/>
        </p:nvSpPr>
        <p:spPr>
          <a:xfrm>
            <a:off x="731520" y="3566160"/>
            <a:ext cx="4800600" cy="89611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6E6E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987552" y="3767328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Репутационная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2697480" y="3749040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Альфа = банк, который помогает расти, а не только обслуживает платежи</a:t>
            </a:r>
            <a:endParaRPr lang="en-US" sz="870" dirty="0"/>
          </a:p>
        </p:txBody>
      </p:sp>
      <p:sp>
        <p:nvSpPr>
          <p:cNvPr id="22" name="Shape 19"/>
          <p:cNvSpPr/>
          <p:nvPr/>
        </p:nvSpPr>
        <p:spPr>
          <a:xfrm>
            <a:off x="6080760" y="3566160"/>
            <a:ext cx="4800600" cy="89611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6E6E6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336792" y="3767328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Данные</a:t>
            </a:r>
            <a:endParaRPr lang="en-US" sz="1300" dirty="0"/>
          </a:p>
        </p:txBody>
      </p:sp>
      <p:sp>
        <p:nvSpPr>
          <p:cNvPr id="24" name="Text 21"/>
          <p:cNvSpPr/>
          <p:nvPr/>
        </p:nvSpPr>
        <p:spPr>
          <a:xfrm>
            <a:off x="8046720" y="3749040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ML‑датасет реакций, кейсов и результатов улучшает модель с каждым циклом</a:t>
            </a:r>
            <a:endParaRPr lang="en-US" sz="870" dirty="0"/>
          </a:p>
        </p:txBody>
      </p:sp>
      <p:sp>
        <p:nvSpPr>
          <p:cNvPr id="25" name="Shape 22"/>
          <p:cNvSpPr/>
          <p:nvPr/>
        </p:nvSpPr>
        <p:spPr>
          <a:xfrm>
            <a:off x="822960" y="5230368"/>
            <a:ext cx="9921240" cy="658368"/>
          </a:xfrm>
          <a:prstGeom prst="roundRect">
            <a:avLst/>
          </a:prstGeom>
          <a:solidFill>
            <a:srgbClr val="111111"/>
          </a:solidFill>
          <a:ln w="10160">
            <a:solidFill>
              <a:srgbClr val="111111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822960" y="5230368"/>
            <a:ext cx="73152" cy="658368"/>
          </a:xfrm>
          <a:prstGeom prst="rect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1024128" y="5358384"/>
            <a:ext cx="9592056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Финальная мысль для питча: мы не продаём кредит. Мы продаём предпринимателю уверенность, что рост не убьёт его бизнес.</a:t>
            </a:r>
            <a:endParaRPr lang="en-US" sz="1400" dirty="0"/>
          </a:p>
        </p:txBody>
      </p:sp>
      <p:sp>
        <p:nvSpPr>
          <p:cNvPr id="28" name="Shape 25"/>
          <p:cNvSpPr/>
          <p:nvPr/>
        </p:nvSpPr>
        <p:spPr>
          <a:xfrm>
            <a:off x="438912" y="6473952"/>
            <a:ext cx="11064240" cy="0"/>
          </a:xfrm>
          <a:prstGeom prst="line">
            <a:avLst/>
          </a:prstGeom>
          <a:noFill/>
          <a:ln w="10160">
            <a:solidFill>
              <a:srgbClr val="E6E6E6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502920" y="6519672"/>
            <a:ext cx="5029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BizNext by Альфа-Банк | Хаосеть</a:t>
            </a:r>
            <a:endParaRPr lang="en-US" sz="6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dark_high_tech_abstract_background_scene_a_wid_batch_1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>
              <a:alpha val="80000"/>
            </a:srgbClr>
          </a:solidFill>
          <a:ln w="12700">
            <a:solidFill>
              <a:srgbClr val="0A0A0A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7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502920" y="429768"/>
            <a:ext cx="438912" cy="438912"/>
          </a:xfrm>
          <a:prstGeom prst="rect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57784" y="448056"/>
            <a:ext cx="32918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051560" y="457200"/>
            <a:ext cx="1325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Альфа-Банк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51560" y="685800"/>
            <a:ext cx="10058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20" dirty="0">
                <a:solidFill>
                  <a:srgbClr val="DDDDD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Hackathon</a:t>
            </a:r>
            <a:endParaRPr lang="en-US" sz="620" dirty="0"/>
          </a:p>
        </p:txBody>
      </p:sp>
      <p:sp>
        <p:nvSpPr>
          <p:cNvPr id="9" name="Text 6"/>
          <p:cNvSpPr/>
          <p:nvPr/>
        </p:nvSpPr>
        <p:spPr>
          <a:xfrm>
            <a:off x="594360" y="1389888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ХАОСЕТЬ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594360" y="2148840"/>
            <a:ext cx="676656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Мы превращаем банковские данные</a:t>
            </a:r>
            <a:endParaRPr lang="en-US" sz="3800" dirty="0"/>
          </a:p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в точки роста бизнеса</a:t>
            </a:r>
            <a:endParaRPr lang="en-US" sz="3800" dirty="0"/>
          </a:p>
        </p:txBody>
      </p:sp>
      <p:sp>
        <p:nvSpPr>
          <p:cNvPr id="11" name="Text 8"/>
          <p:cNvSpPr/>
          <p:nvPr/>
        </p:nvSpPr>
        <p:spPr>
          <a:xfrm>
            <a:off x="621792" y="3611880"/>
            <a:ext cx="6172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E5E5E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AI, который помогает бизнесу масштабироваться — а банку расти вместе с клиентом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621792" y="4892040"/>
            <a:ext cx="5989320" cy="658368"/>
          </a:xfrm>
          <a:prstGeom prst="roundRect">
            <a:avLst/>
          </a:prstGeom>
          <a:solidFill>
            <a:srgbClr val="1A1A1A"/>
          </a:solidFill>
          <a:ln w="10160">
            <a:solidFill>
              <a:srgbClr val="3A3A3A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" y="4892040"/>
            <a:ext cx="73152" cy="658368"/>
          </a:xfrm>
          <a:prstGeom prst="rect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2960" y="5020056"/>
            <a:ext cx="5660136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Следующий шаг: одобрить пилот на 500 МСБ‑клиентах в Альфа‑Бизнесе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621792" y="6144768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4B40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BizNext by Альфа‑Банк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11228832" y="608076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17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38912" y="292608"/>
            <a:ext cx="384048" cy="384048"/>
          </a:xfrm>
          <a:prstGeom prst="rect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310896"/>
            <a:ext cx="274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A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932688" y="320040"/>
            <a:ext cx="1325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Альфа-Банк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932688" y="548640"/>
            <a:ext cx="10058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2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Hackathon</a:t>
            </a:r>
            <a:endParaRPr lang="en-US" sz="620" dirty="0"/>
          </a:p>
        </p:txBody>
      </p:sp>
      <p:sp>
        <p:nvSpPr>
          <p:cNvPr id="6" name="Shape 4"/>
          <p:cNvSpPr/>
          <p:nvPr/>
        </p:nvSpPr>
        <p:spPr>
          <a:xfrm>
            <a:off x="438912" y="804672"/>
            <a:ext cx="11064240" cy="0"/>
          </a:xfrm>
          <a:prstGeom prst="line">
            <a:avLst/>
          </a:prstGeom>
          <a:noFill/>
          <a:ln w="15240">
            <a:solidFill>
              <a:srgbClr val="EF31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1384280" y="2743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EF3124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02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2514600" y="292608"/>
            <a:ext cx="8641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Суть продукта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594360" y="1024128"/>
            <a:ext cx="10789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Банк видит не только счёт.</a:t>
            </a:r>
            <a:endParaRPr lang="en-US" sz="3200" dirty="0"/>
          </a:p>
          <a:p>
            <a:pPr marL="0" indent="0">
              <a:buNone/>
            </a:pPr>
            <a:r>
              <a:rPr lang="en-US" sz="320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Он видит траекторию роста.</a:t>
            </a:r>
            <a:endParaRPr lang="en-US" sz="3200" dirty="0"/>
          </a:p>
        </p:txBody>
      </p:sp>
      <p:sp>
        <p:nvSpPr>
          <p:cNvPr id="10" name="Text 8"/>
          <p:cNvSpPr/>
          <p:nvPr/>
        </p:nvSpPr>
        <p:spPr>
          <a:xfrm>
            <a:off x="594360" y="2139696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BizNext превращает данные МСБ-клиента в конкретный сценарий масштабирования.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2743200" y="3291840"/>
            <a:ext cx="1005840" cy="0"/>
          </a:xfrm>
          <a:prstGeom prst="line">
            <a:avLst/>
          </a:prstGeom>
          <a:noFill/>
          <a:ln w="17780">
            <a:solidFill>
              <a:srgbClr val="EF3124"/>
            </a:solidFill>
            <a:prstDash val="solid"/>
            <a:headEnd type="none"/>
            <a:tailEnd type="triangle"/>
          </a:ln>
        </p:spPr>
      </p:sp>
      <p:sp>
        <p:nvSpPr>
          <p:cNvPr id="12" name="Shape 10"/>
          <p:cNvSpPr/>
          <p:nvPr/>
        </p:nvSpPr>
        <p:spPr>
          <a:xfrm>
            <a:off x="5257800" y="3291840"/>
            <a:ext cx="1005840" cy="0"/>
          </a:xfrm>
          <a:prstGeom prst="line">
            <a:avLst/>
          </a:prstGeom>
          <a:noFill/>
          <a:ln w="17780">
            <a:solidFill>
              <a:srgbClr val="EF3124"/>
            </a:solidFill>
            <a:prstDash val="solid"/>
            <a:headEnd type="none"/>
            <a:tailEnd type="triangle"/>
          </a:ln>
        </p:spPr>
      </p:sp>
      <p:sp>
        <p:nvSpPr>
          <p:cNvPr id="13" name="Shape 11"/>
          <p:cNvSpPr/>
          <p:nvPr/>
        </p:nvSpPr>
        <p:spPr>
          <a:xfrm>
            <a:off x="7818120" y="3291840"/>
            <a:ext cx="1005840" cy="0"/>
          </a:xfrm>
          <a:prstGeom prst="line">
            <a:avLst/>
          </a:prstGeom>
          <a:noFill/>
          <a:ln w="17780">
            <a:solidFill>
              <a:srgbClr val="EF3124"/>
            </a:solidFill>
            <a:prstDash val="solid"/>
            <a:headEnd type="none"/>
            <a:tailEnd type="triangle"/>
          </a:ln>
        </p:spPr>
      </p:sp>
      <p:sp>
        <p:nvSpPr>
          <p:cNvPr id="14" name="Shape 12"/>
          <p:cNvSpPr/>
          <p:nvPr/>
        </p:nvSpPr>
        <p:spPr>
          <a:xfrm>
            <a:off x="594360" y="2788920"/>
            <a:ext cx="2103120" cy="98755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6E6E6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58952" y="2962656"/>
            <a:ext cx="384048" cy="384048"/>
          </a:xfrm>
          <a:prstGeom prst="ellipse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58952" y="3054096"/>
            <a:ext cx="38404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1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1280160" y="2953512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Данные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1280160" y="3273552"/>
            <a:ext cx="1234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транзакции, контрагенты, документы, паттерны спроса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3611880" y="2788920"/>
            <a:ext cx="2331720" cy="98755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6E6E6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776472" y="2962656"/>
            <a:ext cx="384048" cy="384048"/>
          </a:xfrm>
          <a:prstGeom prst="ellipse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776472" y="3054096"/>
            <a:ext cx="38404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2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4297680" y="2953512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Точка роста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4297680" y="3273552"/>
            <a:ext cx="14630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смежное направление, которое органично растёт из текущего бизнеса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6172200" y="2788920"/>
            <a:ext cx="2148840" cy="98755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6E6E6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36792" y="2962656"/>
            <a:ext cx="384048" cy="384048"/>
          </a:xfrm>
          <a:prstGeom prst="ellipse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36792" y="3054096"/>
            <a:ext cx="38404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3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6858000" y="2953512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Бизнес‑кейс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6858000" y="3273552"/>
            <a:ext cx="12801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финмодель, конкуренты, риски, план запуска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8823960" y="2788920"/>
            <a:ext cx="2487168" cy="98755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6E6E6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988552" y="2962656"/>
            <a:ext cx="384048" cy="384048"/>
          </a:xfrm>
          <a:prstGeom prst="ellipse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988552" y="3054096"/>
            <a:ext cx="38404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4</a:t>
            </a:r>
            <a:endParaRPr lang="en-US" sz="800" dirty="0"/>
          </a:p>
        </p:txBody>
      </p:sp>
      <p:sp>
        <p:nvSpPr>
          <p:cNvPr id="32" name="Text 30"/>
          <p:cNvSpPr/>
          <p:nvPr/>
        </p:nvSpPr>
        <p:spPr>
          <a:xfrm>
            <a:off x="9509760" y="2953512"/>
            <a:ext cx="16184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Финансирование</a:t>
            </a:r>
            <a:endParaRPr lang="en-US" sz="1350" dirty="0"/>
          </a:p>
        </p:txBody>
      </p:sp>
      <p:sp>
        <p:nvSpPr>
          <p:cNvPr id="33" name="Text 31"/>
          <p:cNvSpPr/>
          <p:nvPr/>
        </p:nvSpPr>
        <p:spPr>
          <a:xfrm>
            <a:off x="9509760" y="3273552"/>
            <a:ext cx="161848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кредит / лизинг / овердрафт / вариант без займа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594360" y="4892040"/>
            <a:ext cx="10744200" cy="713232"/>
          </a:xfrm>
          <a:prstGeom prst="roundRect">
            <a:avLst/>
          </a:prstGeom>
          <a:solidFill>
            <a:srgbClr val="FFF1F0"/>
          </a:solidFill>
          <a:ln w="10160">
            <a:solidFill>
              <a:srgbClr val="FFE4E1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594360" y="4892040"/>
            <a:ext cx="73152" cy="713232"/>
          </a:xfrm>
          <a:prstGeom prst="rect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95528" y="5020056"/>
            <a:ext cx="10415016" cy="5120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18181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Главный принцип: ИИ не «впаривает кредит». Он сначала доказывает, что рост жизнеспособен — и только потом предлагает финансовый сценарий.</a:t>
            </a:r>
            <a:endParaRPr lang="en-US" sz="1400" dirty="0"/>
          </a:p>
        </p:txBody>
      </p:sp>
      <p:sp>
        <p:nvSpPr>
          <p:cNvPr id="37" name="Shape 35"/>
          <p:cNvSpPr/>
          <p:nvPr/>
        </p:nvSpPr>
        <p:spPr>
          <a:xfrm>
            <a:off x="438912" y="6473952"/>
            <a:ext cx="11064240" cy="0"/>
          </a:xfrm>
          <a:prstGeom prst="line">
            <a:avLst/>
          </a:prstGeom>
          <a:noFill/>
          <a:ln w="10160">
            <a:solidFill>
              <a:srgbClr val="E6E6E6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502920" y="6519672"/>
            <a:ext cx="5029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BizNext by Альфа-Банк | Хаосеть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38912" y="292608"/>
            <a:ext cx="384048" cy="384048"/>
          </a:xfrm>
          <a:prstGeom prst="rect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310896"/>
            <a:ext cx="274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A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932688" y="320040"/>
            <a:ext cx="1325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Альфа-Банк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932688" y="548640"/>
            <a:ext cx="10058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2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Hackathon</a:t>
            </a:r>
            <a:endParaRPr lang="en-US" sz="620" dirty="0"/>
          </a:p>
        </p:txBody>
      </p:sp>
      <p:sp>
        <p:nvSpPr>
          <p:cNvPr id="6" name="Shape 4"/>
          <p:cNvSpPr/>
          <p:nvPr/>
        </p:nvSpPr>
        <p:spPr>
          <a:xfrm>
            <a:off x="438912" y="804672"/>
            <a:ext cx="11064240" cy="0"/>
          </a:xfrm>
          <a:prstGeom prst="line">
            <a:avLst/>
          </a:prstGeom>
          <a:noFill/>
          <a:ln w="15240">
            <a:solidFill>
              <a:srgbClr val="EF31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1384280" y="2743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EF3124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03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2514600" y="292608"/>
            <a:ext cx="8641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Проблема рынка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594360" y="1024128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МСБ хочет расти, но растёт на интуиции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594360" y="1682496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Предприниматель видит кассу и оборот. Но не видит, где спрятана новая выручка.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594360" y="2057400"/>
            <a:ext cx="5166360" cy="384048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126480" y="2057400"/>
            <a:ext cx="5166360" cy="384048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94360" y="2057400"/>
            <a:ext cx="109728" cy="3840480"/>
          </a:xfrm>
          <a:prstGeom prst="rect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126480" y="2057400"/>
            <a:ext cx="109728" cy="3840480"/>
          </a:xfrm>
          <a:prstGeom prst="rect">
            <a:avLst/>
          </a:prstGeom>
          <a:solidFill>
            <a:srgbClr val="0A0A0A"/>
          </a:solidFill>
          <a:ln w="12700">
            <a:solidFill>
              <a:srgbClr val="0A0A0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68680" y="2359152"/>
            <a:ext cx="4389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Как есть сейчас</a:t>
            </a:r>
            <a:endParaRPr lang="en-US" sz="2000" dirty="0"/>
          </a:p>
        </p:txBody>
      </p:sp>
      <p:sp>
        <p:nvSpPr>
          <p:cNvPr id="16" name="Shape 14"/>
          <p:cNvSpPr/>
          <p:nvPr/>
        </p:nvSpPr>
        <p:spPr>
          <a:xfrm>
            <a:off x="868680" y="2880360"/>
            <a:ext cx="164592" cy="164592"/>
          </a:xfrm>
          <a:prstGeom prst="ellipse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143000" y="2825496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Рост «на глаз»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1143000" y="3090672"/>
            <a:ext cx="42976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Решения принимаются без рыночной проверки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868680" y="3749040"/>
            <a:ext cx="164592" cy="164592"/>
          </a:xfrm>
          <a:prstGeom prst="ellipse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143000" y="3694176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Недогруженная инфраструктура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1143000" y="3959352"/>
            <a:ext cx="42976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Клиентский поток и ресурсы не монетизируются полностью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868680" y="4617720"/>
            <a:ext cx="164592" cy="164592"/>
          </a:xfrm>
          <a:prstGeom prst="ellipse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143000" y="4562856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Дорогой консалтинг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1143000" y="4828032"/>
            <a:ext cx="42976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50–200 тыс. ₽ и недели ожидания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6400800" y="2359152"/>
            <a:ext cx="4389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Что должно быть</a:t>
            </a:r>
            <a:endParaRPr lang="en-US" sz="2000" dirty="0"/>
          </a:p>
        </p:txBody>
      </p:sp>
      <p:sp>
        <p:nvSpPr>
          <p:cNvPr id="26" name="Shape 24"/>
          <p:cNvSpPr/>
          <p:nvPr/>
        </p:nvSpPr>
        <p:spPr>
          <a:xfrm>
            <a:off x="6400800" y="2880360"/>
            <a:ext cx="164592" cy="164592"/>
          </a:xfrm>
          <a:prstGeom prst="ellipse">
            <a:avLst/>
          </a:prstGeom>
          <a:solidFill>
            <a:srgbClr val="0A0A0A"/>
          </a:solidFill>
          <a:ln w="12700">
            <a:solidFill>
              <a:srgbClr val="0A0A0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675120" y="2825496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Скрытые точки роста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6675120" y="3090672"/>
            <a:ext cx="42976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ИИ находит синергию с текущей бизнес-моделью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6400800" y="3749040"/>
            <a:ext cx="164592" cy="164592"/>
          </a:xfrm>
          <a:prstGeom prst="ellipse">
            <a:avLst/>
          </a:prstGeom>
          <a:solidFill>
            <a:srgbClr val="0A0A0A"/>
          </a:solidFill>
          <a:ln w="12700">
            <a:solidFill>
              <a:srgbClr val="0A0A0A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675120" y="3694176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Бизнес‑кейс за минуты</a:t>
            </a:r>
            <a:endParaRPr lang="en-US" sz="1250" dirty="0"/>
          </a:p>
        </p:txBody>
      </p:sp>
      <p:sp>
        <p:nvSpPr>
          <p:cNvPr id="31" name="Text 29"/>
          <p:cNvSpPr/>
          <p:nvPr/>
        </p:nvSpPr>
        <p:spPr>
          <a:xfrm>
            <a:off x="6675120" y="3959352"/>
            <a:ext cx="42976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Концепция, конкуренты, ROI, риски, план запуска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6400800" y="4617720"/>
            <a:ext cx="164592" cy="164592"/>
          </a:xfrm>
          <a:prstGeom prst="ellipse">
            <a:avLst/>
          </a:prstGeom>
          <a:solidFill>
            <a:srgbClr val="0A0A0A"/>
          </a:solidFill>
          <a:ln w="12700">
            <a:solidFill>
              <a:srgbClr val="0A0A0A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675120" y="4562856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Финансовый маршрут</a:t>
            </a:r>
            <a:endParaRPr lang="en-US" sz="1250" dirty="0"/>
          </a:p>
        </p:txBody>
      </p:sp>
      <p:sp>
        <p:nvSpPr>
          <p:cNvPr id="34" name="Text 32"/>
          <p:cNvSpPr/>
          <p:nvPr/>
        </p:nvSpPr>
        <p:spPr>
          <a:xfrm>
            <a:off x="6675120" y="4828032"/>
            <a:ext cx="42976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Оффер банка + сценарий без кредита + контроль долговой нагрузки</a:t>
            </a:r>
            <a:endParaRPr lang="en-US" sz="950" dirty="0"/>
          </a:p>
        </p:txBody>
      </p:sp>
      <p:sp>
        <p:nvSpPr>
          <p:cNvPr id="35" name="Text 33"/>
          <p:cNvSpPr/>
          <p:nvPr/>
        </p:nvSpPr>
        <p:spPr>
          <a:xfrm>
            <a:off x="822960" y="5257800"/>
            <a:ext cx="22860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EF3124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10 мин</a:t>
            </a:r>
            <a:endParaRPr lang="en-US" sz="2500" dirty="0"/>
          </a:p>
        </p:txBody>
      </p:sp>
      <p:sp>
        <p:nvSpPr>
          <p:cNvPr id="36" name="Text 34"/>
          <p:cNvSpPr/>
          <p:nvPr/>
        </p:nvSpPr>
        <p:spPr>
          <a:xfrm>
            <a:off x="822960" y="5733288"/>
            <a:ext cx="22860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до первого бизнес‑кейса вместо недель анализа</a:t>
            </a:r>
            <a:endParaRPr lang="en-US" sz="950" dirty="0"/>
          </a:p>
        </p:txBody>
      </p:sp>
      <p:sp>
        <p:nvSpPr>
          <p:cNvPr id="37" name="Text 35"/>
          <p:cNvSpPr/>
          <p:nvPr/>
        </p:nvSpPr>
        <p:spPr>
          <a:xfrm>
            <a:off x="3246120" y="5257800"/>
            <a:ext cx="2011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A0A0A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0 ₽</a:t>
            </a:r>
            <a:endParaRPr lang="en-US" sz="2500" dirty="0"/>
          </a:p>
        </p:txBody>
      </p:sp>
      <p:sp>
        <p:nvSpPr>
          <p:cNvPr id="38" name="Text 36"/>
          <p:cNvSpPr/>
          <p:nvPr/>
        </p:nvSpPr>
        <p:spPr>
          <a:xfrm>
            <a:off x="3246120" y="5733288"/>
            <a:ext cx="2011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для клиента внутри экосистемы банка</a:t>
            </a:r>
            <a:endParaRPr lang="en-US" sz="950" dirty="0"/>
          </a:p>
        </p:txBody>
      </p:sp>
      <p:sp>
        <p:nvSpPr>
          <p:cNvPr id="39" name="Shape 37"/>
          <p:cNvSpPr/>
          <p:nvPr/>
        </p:nvSpPr>
        <p:spPr>
          <a:xfrm>
            <a:off x="438912" y="6473952"/>
            <a:ext cx="11064240" cy="0"/>
          </a:xfrm>
          <a:prstGeom prst="line">
            <a:avLst/>
          </a:prstGeom>
          <a:noFill/>
          <a:ln w="10160">
            <a:solidFill>
              <a:srgbClr val="E6E6E6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502920" y="6519672"/>
            <a:ext cx="5029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BizNext by Альфа-Банк | Хаосеть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38912" y="292608"/>
            <a:ext cx="384048" cy="384048"/>
          </a:xfrm>
          <a:prstGeom prst="rect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310896"/>
            <a:ext cx="274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A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932688" y="320040"/>
            <a:ext cx="1325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Альфа-Банк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932688" y="548640"/>
            <a:ext cx="10058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2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Hackathon</a:t>
            </a:r>
            <a:endParaRPr lang="en-US" sz="620" dirty="0"/>
          </a:p>
        </p:txBody>
      </p:sp>
      <p:sp>
        <p:nvSpPr>
          <p:cNvPr id="6" name="Shape 4"/>
          <p:cNvSpPr/>
          <p:nvPr/>
        </p:nvSpPr>
        <p:spPr>
          <a:xfrm>
            <a:off x="438912" y="804672"/>
            <a:ext cx="11064240" cy="0"/>
          </a:xfrm>
          <a:prstGeom prst="line">
            <a:avLst/>
          </a:prstGeom>
          <a:noFill/>
          <a:ln w="15240">
            <a:solidFill>
              <a:srgbClr val="EF31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1384280" y="2743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EF3124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04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2514600" y="292608"/>
            <a:ext cx="8641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Целевая аудитория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594360" y="1024128"/>
            <a:ext cx="1078992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Наш клиент — предприниматель с потоком,</a:t>
            </a:r>
            <a:endParaRPr lang="en-US" sz="2800" dirty="0"/>
          </a:p>
          <a:p>
            <a:pPr marL="0" indent="0">
              <a:buNone/>
            </a:pPr>
            <a:r>
              <a:rPr lang="en-US" sz="280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но без понятной идеи роста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594360" y="1865376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Фокус: действующие МСБ-клиенты Альфа-Банка с устойчивым оборотом и активным РКО.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658368" y="2331720"/>
            <a:ext cx="3017520" cy="658368"/>
          </a:xfrm>
          <a:prstGeom prst="roundRect">
            <a:avLst/>
          </a:prstGeom>
          <a:solidFill>
            <a:srgbClr val="EF3124"/>
          </a:solidFill>
          <a:ln w="10160">
            <a:solidFill>
              <a:srgbClr val="EF312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96112" y="2459736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Кофейня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896112" y="2688336"/>
            <a:ext cx="246888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FFE3E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утренний пик, пустые часы днём</a:t>
            </a:r>
            <a:endParaRPr lang="en-US" sz="750" dirty="0"/>
          </a:p>
        </p:txBody>
      </p:sp>
      <p:sp>
        <p:nvSpPr>
          <p:cNvPr id="14" name="Shape 12"/>
          <p:cNvSpPr/>
          <p:nvPr/>
        </p:nvSpPr>
        <p:spPr>
          <a:xfrm>
            <a:off x="658368" y="3154680"/>
            <a:ext cx="3017520" cy="658368"/>
          </a:xfrm>
          <a:prstGeom prst="roundRect">
            <a:avLst/>
          </a:prstGeom>
          <a:solidFill>
            <a:srgbClr val="F7F7F7"/>
          </a:solidFill>
          <a:ln w="10160">
            <a:solidFill>
              <a:srgbClr val="E6E6E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96112" y="3282696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Табачная сеть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896112" y="3511296"/>
            <a:ext cx="246888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быстрая покупка + точки у метро</a:t>
            </a:r>
            <a:endParaRPr lang="en-US" sz="750" dirty="0"/>
          </a:p>
        </p:txBody>
      </p:sp>
      <p:sp>
        <p:nvSpPr>
          <p:cNvPr id="17" name="Shape 15"/>
          <p:cNvSpPr/>
          <p:nvPr/>
        </p:nvSpPr>
        <p:spPr>
          <a:xfrm>
            <a:off x="658368" y="3977640"/>
            <a:ext cx="3017520" cy="658368"/>
          </a:xfrm>
          <a:prstGeom prst="roundRect">
            <a:avLst/>
          </a:prstGeom>
          <a:solidFill>
            <a:srgbClr val="F7F7F7"/>
          </a:solidFill>
          <a:ln w="10160">
            <a:solidFill>
              <a:srgbClr val="E6E6E6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96112" y="4105656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Салон / сервис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896112" y="4334256"/>
            <a:ext cx="246888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повторные клиенты + доп. товары</a:t>
            </a:r>
            <a:endParaRPr lang="en-US" sz="750" dirty="0"/>
          </a:p>
        </p:txBody>
      </p:sp>
      <p:sp>
        <p:nvSpPr>
          <p:cNvPr id="20" name="Shape 18"/>
          <p:cNvSpPr/>
          <p:nvPr/>
        </p:nvSpPr>
        <p:spPr>
          <a:xfrm>
            <a:off x="658368" y="4800600"/>
            <a:ext cx="3017520" cy="658368"/>
          </a:xfrm>
          <a:prstGeom prst="roundRect">
            <a:avLst/>
          </a:prstGeom>
          <a:solidFill>
            <a:srgbClr val="F7F7F7"/>
          </a:solidFill>
          <a:ln w="10160">
            <a:solidFill>
              <a:srgbClr val="E6E6E6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96112" y="4928616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Селлер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896112" y="5157216"/>
            <a:ext cx="246888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данные продаж + новые SKU</a:t>
            </a:r>
            <a:endParaRPr lang="en-US" sz="750" dirty="0"/>
          </a:p>
        </p:txBody>
      </p:sp>
      <p:sp>
        <p:nvSpPr>
          <p:cNvPr id="23" name="Shape 21"/>
          <p:cNvSpPr/>
          <p:nvPr/>
        </p:nvSpPr>
        <p:spPr>
          <a:xfrm>
            <a:off x="4160520" y="2240280"/>
            <a:ext cx="3703320" cy="3520440"/>
          </a:xfrm>
          <a:prstGeom prst="roundRect">
            <a:avLst/>
          </a:prstGeom>
          <a:solidFill>
            <a:srgbClr val="F7F7F7"/>
          </a:solidFill>
          <a:ln w="10160">
            <a:solidFill>
              <a:srgbClr val="E6E6E6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480560" y="251460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Портрет сегмента</a:t>
            </a:r>
            <a:endParaRPr lang="en-US" sz="1900" dirty="0"/>
          </a:p>
        </p:txBody>
      </p:sp>
      <p:sp>
        <p:nvSpPr>
          <p:cNvPr id="25" name="Shape 23"/>
          <p:cNvSpPr/>
          <p:nvPr/>
        </p:nvSpPr>
        <p:spPr>
          <a:xfrm>
            <a:off x="4507992" y="3044952"/>
            <a:ext cx="109728" cy="109728"/>
          </a:xfrm>
          <a:prstGeom prst="rect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709160" y="2990088"/>
            <a:ext cx="1417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Стабильный оборот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6446520" y="2990088"/>
            <a:ext cx="1051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видна динамика и сезонность</a:t>
            </a:r>
            <a:endParaRPr lang="en-US" sz="750" dirty="0"/>
          </a:p>
        </p:txBody>
      </p:sp>
      <p:sp>
        <p:nvSpPr>
          <p:cNvPr id="28" name="Shape 26"/>
          <p:cNvSpPr/>
          <p:nvPr/>
        </p:nvSpPr>
        <p:spPr>
          <a:xfrm>
            <a:off x="4507992" y="3575304"/>
            <a:ext cx="109728" cy="109728"/>
          </a:xfrm>
          <a:prstGeom prst="rect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709160" y="3520440"/>
            <a:ext cx="1417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Активные платежи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6446520" y="3520440"/>
            <a:ext cx="1051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много сигналов в транзакциях</a:t>
            </a:r>
            <a:endParaRPr lang="en-US" sz="750" dirty="0"/>
          </a:p>
        </p:txBody>
      </p:sp>
      <p:sp>
        <p:nvSpPr>
          <p:cNvPr id="31" name="Shape 29"/>
          <p:cNvSpPr/>
          <p:nvPr/>
        </p:nvSpPr>
        <p:spPr>
          <a:xfrm>
            <a:off x="4507992" y="4105656"/>
            <a:ext cx="109728" cy="109728"/>
          </a:xfrm>
          <a:prstGeom prst="rect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709160" y="4050792"/>
            <a:ext cx="1417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Инфраструктура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6446520" y="4050792"/>
            <a:ext cx="1051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точки, персонал, поставщики</a:t>
            </a:r>
            <a:endParaRPr lang="en-US" sz="750" dirty="0"/>
          </a:p>
        </p:txBody>
      </p:sp>
      <p:sp>
        <p:nvSpPr>
          <p:cNvPr id="34" name="Shape 32"/>
          <p:cNvSpPr/>
          <p:nvPr/>
        </p:nvSpPr>
        <p:spPr>
          <a:xfrm>
            <a:off x="4507992" y="4636008"/>
            <a:ext cx="109728" cy="109728"/>
          </a:xfrm>
          <a:prstGeom prst="rect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709160" y="4581144"/>
            <a:ext cx="1417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Боль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6446520" y="4581144"/>
            <a:ext cx="1051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нет времени на глубокий анализ</a:t>
            </a:r>
            <a:endParaRPr lang="en-US" sz="750" dirty="0"/>
          </a:p>
        </p:txBody>
      </p:sp>
      <p:sp>
        <p:nvSpPr>
          <p:cNvPr id="37" name="Shape 35"/>
          <p:cNvSpPr/>
          <p:nvPr/>
        </p:nvSpPr>
        <p:spPr>
          <a:xfrm>
            <a:off x="4526280" y="5321808"/>
            <a:ext cx="2743200" cy="0"/>
          </a:xfrm>
          <a:prstGeom prst="line">
            <a:avLst/>
          </a:prstGeom>
          <a:noFill/>
          <a:ln w="15240">
            <a:solidFill>
              <a:srgbClr val="EF3124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526280" y="5504688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70" b="1" dirty="0">
                <a:solidFill>
                  <a:srgbClr val="18181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Идеальная аудитория для банка: данные уже есть, доверие уже есть, финансовый продукт рядом.</a:t>
            </a:r>
            <a:endParaRPr lang="en-US" sz="970" dirty="0"/>
          </a:p>
        </p:txBody>
      </p:sp>
      <p:sp>
        <p:nvSpPr>
          <p:cNvPr id="39" name="Shape 37"/>
          <p:cNvSpPr/>
          <p:nvPr/>
        </p:nvSpPr>
        <p:spPr>
          <a:xfrm>
            <a:off x="8275320" y="2331720"/>
            <a:ext cx="2651760" cy="2011680"/>
          </a:xfrm>
          <a:prstGeom prst="roundRect">
            <a:avLst/>
          </a:prstGeom>
          <a:solidFill>
            <a:srgbClr val="FFF1F0"/>
          </a:solidFill>
          <a:ln w="10160">
            <a:solidFill>
              <a:srgbClr val="FFE4E1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8275320" y="2331720"/>
            <a:ext cx="73152" cy="2011680"/>
          </a:xfrm>
          <a:prstGeom prst="rect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8476488" y="2459736"/>
            <a:ext cx="2322576" cy="18105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18181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Ключевая боль: «У меня есть поток и ресурсы. Но я не понимаю, во что их превратить, чтобы рост не убил текущий бизнес».</a:t>
            </a:r>
            <a:endParaRPr lang="en-US" sz="1400" dirty="0"/>
          </a:p>
        </p:txBody>
      </p:sp>
      <p:sp>
        <p:nvSpPr>
          <p:cNvPr id="42" name="Text 40"/>
          <p:cNvSpPr/>
          <p:nvPr/>
        </p:nvSpPr>
        <p:spPr>
          <a:xfrm>
            <a:off x="8366760" y="4983480"/>
            <a:ext cx="25603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EF3124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МСБ</a:t>
            </a:r>
            <a:endParaRPr lang="en-US" sz="2800" dirty="0"/>
          </a:p>
        </p:txBody>
      </p:sp>
      <p:sp>
        <p:nvSpPr>
          <p:cNvPr id="43" name="Text 41"/>
          <p:cNvSpPr/>
          <p:nvPr/>
        </p:nvSpPr>
        <p:spPr>
          <a:xfrm>
            <a:off x="8366760" y="5458968"/>
            <a:ext cx="25603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клиенты Альфы с активной операционной историей</a:t>
            </a:r>
            <a:endParaRPr lang="en-US" sz="950" dirty="0"/>
          </a:p>
        </p:txBody>
      </p:sp>
      <p:sp>
        <p:nvSpPr>
          <p:cNvPr id="44" name="Shape 42"/>
          <p:cNvSpPr/>
          <p:nvPr/>
        </p:nvSpPr>
        <p:spPr>
          <a:xfrm>
            <a:off x="438912" y="6473952"/>
            <a:ext cx="11064240" cy="0"/>
          </a:xfrm>
          <a:prstGeom prst="line">
            <a:avLst/>
          </a:prstGeom>
          <a:noFill/>
          <a:ln w="10160">
            <a:solidFill>
              <a:srgbClr val="E6E6E6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502920" y="6519672"/>
            <a:ext cx="5029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BizNext by Альфа-Банк | Хаосеть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high_resolution_abstract_tech_business_ba_batch_3.png"/>
          <p:cNvPicPr>
            <a:picLocks noChangeAspect="1"/>
          </p:cNvPicPr>
          <p:nvPr/>
        </p:nvPicPr>
        <p:blipFill>
          <a:blip r:embed="rId3"/>
          <a:srcRect l="8000" r="-805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>
              <a:alpha val="93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438912" y="292608"/>
            <a:ext cx="384048" cy="384048"/>
          </a:xfrm>
          <a:prstGeom prst="rect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93776" y="310896"/>
            <a:ext cx="274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A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932688" y="320040"/>
            <a:ext cx="1325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Альфа-Банк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932688" y="548640"/>
            <a:ext cx="10058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2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Hackathon</a:t>
            </a:r>
            <a:endParaRPr lang="en-US" sz="620" dirty="0"/>
          </a:p>
        </p:txBody>
      </p:sp>
      <p:sp>
        <p:nvSpPr>
          <p:cNvPr id="8" name="Shape 5"/>
          <p:cNvSpPr/>
          <p:nvPr/>
        </p:nvSpPr>
        <p:spPr>
          <a:xfrm>
            <a:off x="438912" y="804672"/>
            <a:ext cx="11064240" cy="0"/>
          </a:xfrm>
          <a:prstGeom prst="line">
            <a:avLst/>
          </a:prstGeom>
          <a:noFill/>
          <a:ln w="15240">
            <a:solidFill>
              <a:srgbClr val="EF3124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1384280" y="2743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EF3124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05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2514600" y="292608"/>
            <a:ext cx="8641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Почему это ложится на Альфу</a:t>
            </a:r>
            <a:endParaRPr lang="en-US" sz="950" dirty="0"/>
          </a:p>
        </p:txBody>
      </p:sp>
      <p:sp>
        <p:nvSpPr>
          <p:cNvPr id="11" name="Text 8"/>
          <p:cNvSpPr/>
          <p:nvPr/>
        </p:nvSpPr>
        <p:spPr>
          <a:xfrm>
            <a:off x="594360" y="1024128"/>
            <a:ext cx="1078992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У Альфы уже есть фундамент.</a:t>
            </a:r>
            <a:endParaRPr lang="en-US" sz="2600" dirty="0"/>
          </a:p>
          <a:p>
            <a:pPr marL="0" indent="0">
              <a:buNone/>
            </a:pPr>
            <a:r>
              <a:rPr lang="en-US" sz="260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BizNext собирает его в новый клиентский сценарий.</a:t>
            </a:r>
            <a:endParaRPr lang="en-US" sz="2600" dirty="0"/>
          </a:p>
        </p:txBody>
      </p:sp>
      <p:sp>
        <p:nvSpPr>
          <p:cNvPr id="12" name="Text 9"/>
          <p:cNvSpPr/>
          <p:nvPr/>
        </p:nvSpPr>
        <p:spPr>
          <a:xfrm>
            <a:off x="594360" y="184708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Не фантазия с Марса, а органичный следующий шаг: от аналитики и ассистентов — к AI‑агенту роста.</a:t>
            </a:r>
            <a:endParaRPr lang="en-US" sz="1350" dirty="0"/>
          </a:p>
        </p:txBody>
      </p:sp>
      <p:sp>
        <p:nvSpPr>
          <p:cNvPr id="13" name="Shape 10"/>
          <p:cNvSpPr/>
          <p:nvPr/>
        </p:nvSpPr>
        <p:spPr>
          <a:xfrm>
            <a:off x="4892040" y="2743200"/>
            <a:ext cx="2011680" cy="2011680"/>
          </a:xfrm>
          <a:prstGeom prst="ellipse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166360" y="3273552"/>
            <a:ext cx="1463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BizNext</a:t>
            </a:r>
            <a:endParaRPr lang="en-US" sz="2100" dirty="0"/>
          </a:p>
        </p:txBody>
      </p:sp>
      <p:sp>
        <p:nvSpPr>
          <p:cNvPr id="15" name="Text 12"/>
          <p:cNvSpPr/>
          <p:nvPr/>
        </p:nvSpPr>
        <p:spPr>
          <a:xfrm>
            <a:off x="5166360" y="3657600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E6E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AI‑агент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FFE6E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роста МСБ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3977640" y="2633472"/>
            <a:ext cx="850392" cy="548640"/>
          </a:xfrm>
          <a:prstGeom prst="line">
            <a:avLst/>
          </a:prstGeom>
          <a:noFill/>
          <a:ln w="13970">
            <a:solidFill>
              <a:srgbClr val="0A0A0A"/>
            </a:solidFill>
            <a:prstDash val="solid"/>
            <a:headEnd type="none"/>
            <a:tailEnd type="triangle"/>
          </a:ln>
        </p:spPr>
      </p:sp>
      <p:sp>
        <p:nvSpPr>
          <p:cNvPr id="17" name="Shape 14"/>
          <p:cNvSpPr/>
          <p:nvPr/>
        </p:nvSpPr>
        <p:spPr>
          <a:xfrm>
            <a:off x="4069080" y="4800600"/>
            <a:ext cx="832104" cy="0"/>
          </a:xfrm>
          <a:prstGeom prst="line">
            <a:avLst/>
          </a:prstGeom>
          <a:noFill/>
          <a:ln w="13970">
            <a:solidFill>
              <a:srgbClr val="0A0A0A"/>
            </a:solidFill>
            <a:prstDash val="solid"/>
            <a:headEnd type="none"/>
            <a:tailEnd type="triangle"/>
          </a:ln>
        </p:spPr>
      </p:sp>
      <p:sp>
        <p:nvSpPr>
          <p:cNvPr id="18" name="Shape 15"/>
          <p:cNvSpPr/>
          <p:nvPr/>
        </p:nvSpPr>
        <p:spPr>
          <a:xfrm>
            <a:off x="8183880" y="2633472"/>
            <a:ext cx="0" cy="548640"/>
          </a:xfrm>
          <a:prstGeom prst="line">
            <a:avLst/>
          </a:prstGeom>
          <a:noFill/>
          <a:ln w="13970">
            <a:solidFill>
              <a:srgbClr val="0A0A0A"/>
            </a:solidFill>
            <a:prstDash val="solid"/>
            <a:headEnd type="none"/>
            <a:tailEnd type="triangle"/>
          </a:ln>
        </p:spPr>
      </p:sp>
      <p:sp>
        <p:nvSpPr>
          <p:cNvPr id="19" name="Shape 16"/>
          <p:cNvSpPr/>
          <p:nvPr/>
        </p:nvSpPr>
        <p:spPr>
          <a:xfrm>
            <a:off x="8092440" y="4800600"/>
            <a:ext cx="0" cy="0"/>
          </a:xfrm>
          <a:prstGeom prst="line">
            <a:avLst/>
          </a:prstGeom>
          <a:noFill/>
          <a:ln w="13970">
            <a:solidFill>
              <a:srgbClr val="0A0A0A"/>
            </a:solidFill>
            <a:prstDash val="solid"/>
            <a:headEnd type="none"/>
            <a:tailEnd type="triangle"/>
          </a:ln>
        </p:spPr>
      </p:sp>
      <p:sp>
        <p:nvSpPr>
          <p:cNvPr id="20" name="Shape 17"/>
          <p:cNvSpPr/>
          <p:nvPr/>
        </p:nvSpPr>
        <p:spPr>
          <a:xfrm>
            <a:off x="1005840" y="2240280"/>
            <a:ext cx="2971800" cy="786384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6E6E6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1234440" y="2404872"/>
            <a:ext cx="2514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AlfaGen</a:t>
            </a:r>
            <a:endParaRPr lang="en-US" sz="1450" dirty="0"/>
          </a:p>
        </p:txBody>
      </p:sp>
      <p:sp>
        <p:nvSpPr>
          <p:cNvPr id="22" name="Text 19"/>
          <p:cNvSpPr/>
          <p:nvPr/>
        </p:nvSpPr>
        <p:spPr>
          <a:xfrm>
            <a:off x="1234440" y="2679192"/>
            <a:ext cx="2514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LLM‑слой, RAG, агенты, MCP</a:t>
            </a:r>
            <a:endParaRPr lang="en-US" sz="850" dirty="0"/>
          </a:p>
        </p:txBody>
      </p:sp>
      <p:sp>
        <p:nvSpPr>
          <p:cNvPr id="23" name="Shape 20"/>
          <p:cNvSpPr/>
          <p:nvPr/>
        </p:nvSpPr>
        <p:spPr>
          <a:xfrm>
            <a:off x="1234440" y="2907792"/>
            <a:ext cx="566928" cy="54864"/>
          </a:xfrm>
          <a:prstGeom prst="rect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914400" y="4526280"/>
            <a:ext cx="3154680" cy="786384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6E6E6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1143000" y="4690872"/>
            <a:ext cx="2697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Альфа‑Инсайт</a:t>
            </a:r>
            <a:endParaRPr lang="en-US" sz="1450" dirty="0"/>
          </a:p>
        </p:txBody>
      </p:sp>
      <p:sp>
        <p:nvSpPr>
          <p:cNvPr id="26" name="Text 23"/>
          <p:cNvSpPr/>
          <p:nvPr/>
        </p:nvSpPr>
        <p:spPr>
          <a:xfrm>
            <a:off x="1143000" y="4965192"/>
            <a:ext cx="2697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рынок, конкуренты, сценарии роста</a:t>
            </a:r>
            <a:endParaRPr lang="en-US" sz="850" dirty="0"/>
          </a:p>
        </p:txBody>
      </p:sp>
      <p:sp>
        <p:nvSpPr>
          <p:cNvPr id="27" name="Shape 24"/>
          <p:cNvSpPr/>
          <p:nvPr/>
        </p:nvSpPr>
        <p:spPr>
          <a:xfrm>
            <a:off x="1143000" y="5193792"/>
            <a:ext cx="566928" cy="54864"/>
          </a:xfrm>
          <a:prstGeom prst="rect">
            <a:avLst/>
          </a:prstGeom>
          <a:solidFill>
            <a:srgbClr val="0A0A0A"/>
          </a:solidFill>
          <a:ln w="12700">
            <a:solidFill>
              <a:srgbClr val="0A0A0A"/>
            </a:solidFill>
            <a:prstDash val="solid"/>
          </a:ln>
        </p:spPr>
      </p:sp>
      <p:sp>
        <p:nvSpPr>
          <p:cNvPr id="28" name="Shape 25"/>
          <p:cNvSpPr/>
          <p:nvPr/>
        </p:nvSpPr>
        <p:spPr>
          <a:xfrm>
            <a:off x="8183880" y="2240280"/>
            <a:ext cx="2788920" cy="786384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6E6E6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8412480" y="2404872"/>
            <a:ext cx="2331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Нейроофис</a:t>
            </a:r>
            <a:endParaRPr lang="en-US" sz="1450" dirty="0"/>
          </a:p>
        </p:txBody>
      </p:sp>
      <p:sp>
        <p:nvSpPr>
          <p:cNvPr id="30" name="Text 27"/>
          <p:cNvSpPr/>
          <p:nvPr/>
        </p:nvSpPr>
        <p:spPr>
          <a:xfrm>
            <a:off x="8412480" y="2679192"/>
            <a:ext cx="2331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ассистенты для бизнес-задач</a:t>
            </a:r>
            <a:endParaRPr lang="en-US" sz="850" dirty="0"/>
          </a:p>
        </p:txBody>
      </p:sp>
      <p:sp>
        <p:nvSpPr>
          <p:cNvPr id="31" name="Shape 28"/>
          <p:cNvSpPr/>
          <p:nvPr/>
        </p:nvSpPr>
        <p:spPr>
          <a:xfrm>
            <a:off x="8412480" y="2907792"/>
            <a:ext cx="566928" cy="54864"/>
          </a:xfrm>
          <a:prstGeom prst="rect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32" name="Shape 29"/>
          <p:cNvSpPr/>
          <p:nvPr/>
        </p:nvSpPr>
        <p:spPr>
          <a:xfrm>
            <a:off x="8092440" y="4526280"/>
            <a:ext cx="2971800" cy="786384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6E6E6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8321040" y="4690872"/>
            <a:ext cx="2514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Альфа‑Селлер</a:t>
            </a:r>
            <a:endParaRPr lang="en-US" sz="1450" dirty="0"/>
          </a:p>
        </p:txBody>
      </p:sp>
      <p:sp>
        <p:nvSpPr>
          <p:cNvPr id="34" name="Text 31"/>
          <p:cNvSpPr/>
          <p:nvPr/>
        </p:nvSpPr>
        <p:spPr>
          <a:xfrm>
            <a:off x="8321040" y="4965192"/>
            <a:ext cx="2514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ниши и аналитика маркетплейсов</a:t>
            </a:r>
            <a:endParaRPr lang="en-US" sz="850" dirty="0"/>
          </a:p>
        </p:txBody>
      </p:sp>
      <p:sp>
        <p:nvSpPr>
          <p:cNvPr id="35" name="Shape 32"/>
          <p:cNvSpPr/>
          <p:nvPr/>
        </p:nvSpPr>
        <p:spPr>
          <a:xfrm>
            <a:off x="8321040" y="5193792"/>
            <a:ext cx="566928" cy="54864"/>
          </a:xfrm>
          <a:prstGeom prst="rect">
            <a:avLst/>
          </a:prstGeom>
          <a:solidFill>
            <a:srgbClr val="0A0A0A"/>
          </a:solidFill>
          <a:ln w="12700">
            <a:solidFill>
              <a:srgbClr val="0A0A0A"/>
            </a:solidFill>
            <a:prstDash val="solid"/>
          </a:ln>
        </p:spPr>
      </p:sp>
      <p:sp>
        <p:nvSpPr>
          <p:cNvPr id="36" name="Shape 33"/>
          <p:cNvSpPr/>
          <p:nvPr/>
        </p:nvSpPr>
        <p:spPr>
          <a:xfrm>
            <a:off x="1005840" y="5806440"/>
            <a:ext cx="9966960" cy="566928"/>
          </a:xfrm>
          <a:prstGeom prst="roundRect">
            <a:avLst/>
          </a:prstGeom>
          <a:solidFill>
            <a:srgbClr val="FFF1F0"/>
          </a:solidFill>
          <a:ln w="10160">
            <a:solidFill>
              <a:srgbClr val="FFE4E1"/>
            </a:solidFill>
            <a:prstDash val="solid"/>
          </a:ln>
        </p:spPr>
      </p:sp>
      <p:sp>
        <p:nvSpPr>
          <p:cNvPr id="37" name="Shape 34"/>
          <p:cNvSpPr/>
          <p:nvPr/>
        </p:nvSpPr>
        <p:spPr>
          <a:xfrm>
            <a:off x="1005840" y="5806440"/>
            <a:ext cx="73152" cy="566928"/>
          </a:xfrm>
          <a:prstGeom prst="rect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38" name="Text 35"/>
          <p:cNvSpPr/>
          <p:nvPr/>
        </p:nvSpPr>
        <p:spPr>
          <a:xfrm>
            <a:off x="1207008" y="5934456"/>
            <a:ext cx="9637776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18181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Отстройка: существующие сервисы дают аналитику или помогают с рутиной. BizNext доводит до действия: идея → бизнес‑кейс → риск → финансирование → запуск.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dark_high_tech_abstract_background_scene_a_wid_batch_1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>
              <a:alpha val="64000"/>
            </a:srgbClr>
          </a:solidFill>
          <a:ln w="12700">
            <a:solidFill>
              <a:srgbClr val="0A0A0A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438912" y="292608"/>
            <a:ext cx="384048" cy="384048"/>
          </a:xfrm>
          <a:prstGeom prst="rect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93776" y="310896"/>
            <a:ext cx="274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A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932688" y="320040"/>
            <a:ext cx="1325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Альфа-Банк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932688" y="548640"/>
            <a:ext cx="10058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20" dirty="0">
                <a:solidFill>
                  <a:srgbClr val="DDDDD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Hackathon</a:t>
            </a:r>
            <a:endParaRPr lang="en-US" sz="620" dirty="0"/>
          </a:p>
        </p:txBody>
      </p:sp>
      <p:sp>
        <p:nvSpPr>
          <p:cNvPr id="8" name="Shape 5"/>
          <p:cNvSpPr/>
          <p:nvPr/>
        </p:nvSpPr>
        <p:spPr>
          <a:xfrm>
            <a:off x="438912" y="804672"/>
            <a:ext cx="11064240" cy="0"/>
          </a:xfrm>
          <a:prstGeom prst="line">
            <a:avLst/>
          </a:prstGeom>
          <a:noFill/>
          <a:ln w="15240">
            <a:solidFill>
              <a:srgbClr val="FFFFFF">
                <a:alpha val="6000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1384280" y="2743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06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2514600" y="292608"/>
            <a:ext cx="8641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Ключевой инсайт</a:t>
            </a:r>
            <a:endParaRPr lang="en-US" sz="950" dirty="0"/>
          </a:p>
        </p:txBody>
      </p:sp>
      <p:sp>
        <p:nvSpPr>
          <p:cNvPr id="11" name="Text 8"/>
          <p:cNvSpPr/>
          <p:nvPr/>
        </p:nvSpPr>
        <p:spPr>
          <a:xfrm>
            <a:off x="594360" y="1024128"/>
            <a:ext cx="10789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9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Скрытый рост уже лежит в данных бизнеса</a:t>
            </a:r>
            <a:endParaRPr lang="en-US" sz="2900" dirty="0"/>
          </a:p>
        </p:txBody>
      </p:sp>
      <p:sp>
        <p:nvSpPr>
          <p:cNvPr id="12" name="Text 9"/>
          <p:cNvSpPr/>
          <p:nvPr/>
        </p:nvSpPr>
        <p:spPr>
          <a:xfrm>
            <a:off x="594360" y="173736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D7D7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Задача ИИ — не придумать случайную «идею из воздуха», а найти синергию с текущей моделью.</a:t>
            </a:r>
            <a:endParaRPr lang="en-US" sz="1350" dirty="0"/>
          </a:p>
        </p:txBody>
      </p:sp>
      <p:sp>
        <p:nvSpPr>
          <p:cNvPr id="13" name="Shape 10"/>
          <p:cNvSpPr/>
          <p:nvPr/>
        </p:nvSpPr>
        <p:spPr>
          <a:xfrm>
            <a:off x="658368" y="1993392"/>
            <a:ext cx="5257800" cy="3840480"/>
          </a:xfrm>
          <a:prstGeom prst="roundRect">
            <a:avLst/>
          </a:prstGeom>
          <a:solidFill>
            <a:srgbClr val="1B1B1B"/>
          </a:solidFill>
          <a:ln w="10160">
            <a:solidFill>
              <a:srgbClr val="3A3A3A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355080" y="1993392"/>
            <a:ext cx="4754880" cy="384048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FFFFF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96112" y="2267712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Пример: сеть табачных магазинов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914400" y="2788920"/>
            <a:ext cx="4114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CCCC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Что видит банк в данных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914400" y="3182112"/>
            <a:ext cx="146304" cy="146304"/>
          </a:xfrm>
          <a:prstGeom prst="ellipse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1143000" y="3154680"/>
            <a:ext cx="4206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Утренний пик 07:00–10:00</a:t>
            </a:r>
            <a:endParaRPr lang="en-US" sz="1120" dirty="0"/>
          </a:p>
        </p:txBody>
      </p:sp>
      <p:sp>
        <p:nvSpPr>
          <p:cNvPr id="19" name="Shape 16"/>
          <p:cNvSpPr/>
          <p:nvPr/>
        </p:nvSpPr>
        <p:spPr>
          <a:xfrm>
            <a:off x="914400" y="3712464"/>
            <a:ext cx="146304" cy="146304"/>
          </a:xfrm>
          <a:prstGeom prst="ellipse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143000" y="3685032"/>
            <a:ext cx="4206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Точки у метро и остановок</a:t>
            </a:r>
            <a:endParaRPr lang="en-US" sz="1120" dirty="0"/>
          </a:p>
        </p:txBody>
      </p:sp>
      <p:sp>
        <p:nvSpPr>
          <p:cNvPr id="21" name="Shape 18"/>
          <p:cNvSpPr/>
          <p:nvPr/>
        </p:nvSpPr>
        <p:spPr>
          <a:xfrm>
            <a:off x="914400" y="4242816"/>
            <a:ext cx="146304" cy="146304"/>
          </a:xfrm>
          <a:prstGeom prst="ellipse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1143000" y="4215384"/>
            <a:ext cx="4206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Покупка длится меньше 2 минут</a:t>
            </a:r>
            <a:endParaRPr lang="en-US" sz="1120" dirty="0"/>
          </a:p>
        </p:txBody>
      </p:sp>
      <p:sp>
        <p:nvSpPr>
          <p:cNvPr id="23" name="Shape 20"/>
          <p:cNvSpPr/>
          <p:nvPr/>
        </p:nvSpPr>
        <p:spPr>
          <a:xfrm>
            <a:off x="914400" y="4773168"/>
            <a:ext cx="146304" cy="146304"/>
          </a:xfrm>
          <a:prstGeom prst="ellipse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1143000" y="4745736"/>
            <a:ext cx="4206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Есть поставщики расходников</a:t>
            </a:r>
            <a:endParaRPr lang="en-US" sz="1120" dirty="0"/>
          </a:p>
        </p:txBody>
      </p:sp>
      <p:sp>
        <p:nvSpPr>
          <p:cNvPr id="25" name="Shape 22"/>
          <p:cNvSpPr/>
          <p:nvPr/>
        </p:nvSpPr>
        <p:spPr>
          <a:xfrm>
            <a:off x="5925312" y="3913632"/>
            <a:ext cx="429768" cy="0"/>
          </a:xfrm>
          <a:prstGeom prst="line">
            <a:avLst/>
          </a:prstGeom>
          <a:noFill/>
          <a:ln w="25400">
            <a:solidFill>
              <a:srgbClr val="EF3124"/>
            </a:solidFill>
            <a:prstDash val="solid"/>
            <a:tailEnd type="triangle"/>
          </a:ln>
        </p:spPr>
      </p:sp>
      <p:sp>
        <p:nvSpPr>
          <p:cNvPr id="26" name="Text 23"/>
          <p:cNvSpPr/>
          <p:nvPr/>
        </p:nvSpPr>
        <p:spPr>
          <a:xfrm>
            <a:off x="6629400" y="2267712"/>
            <a:ext cx="3840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Что предлагает ИИ</a:t>
            </a:r>
            <a:endParaRPr lang="en-US" sz="1800" dirty="0"/>
          </a:p>
        </p:txBody>
      </p:sp>
      <p:sp>
        <p:nvSpPr>
          <p:cNvPr id="27" name="Text 24"/>
          <p:cNvSpPr/>
          <p:nvPr/>
        </p:nvSpPr>
        <p:spPr>
          <a:xfrm>
            <a:off x="6629400" y="288036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EF3124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Coffee‑to‑go в 3 из 5 точек</a:t>
            </a:r>
            <a:endParaRPr lang="en-US" sz="2400" dirty="0"/>
          </a:p>
        </p:txBody>
      </p:sp>
      <p:sp>
        <p:nvSpPr>
          <p:cNvPr id="28" name="Text 25"/>
          <p:cNvSpPr/>
          <p:nvPr/>
        </p:nvSpPr>
        <p:spPr>
          <a:xfrm>
            <a:off x="6629400" y="3566160"/>
            <a:ext cx="3840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Новая выручка строится на существующей локации, персонале и утреннем потоке. Риск ниже, чем у открытия отдельной кофейни.</a:t>
            </a:r>
            <a:endParaRPr lang="en-US" sz="1150" dirty="0"/>
          </a:p>
        </p:txBody>
      </p:sp>
      <p:sp>
        <p:nvSpPr>
          <p:cNvPr id="29" name="Text 26"/>
          <p:cNvSpPr/>
          <p:nvPr/>
        </p:nvSpPr>
        <p:spPr>
          <a:xfrm>
            <a:off x="6629400" y="4617720"/>
            <a:ext cx="1600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dirty="0">
                <a:solidFill>
                  <a:srgbClr val="18181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Синергия с текущим бизнесом</a:t>
            </a:r>
            <a:endParaRPr lang="en-US" sz="850" dirty="0"/>
          </a:p>
        </p:txBody>
      </p:sp>
      <p:sp>
        <p:nvSpPr>
          <p:cNvPr id="30" name="Shape 27"/>
          <p:cNvSpPr/>
          <p:nvPr/>
        </p:nvSpPr>
        <p:spPr>
          <a:xfrm>
            <a:off x="8366760" y="4663440"/>
            <a:ext cx="1508760" cy="100584"/>
          </a:xfrm>
          <a:prstGeom prst="roundRect">
            <a:avLst/>
          </a:prstGeom>
          <a:solidFill>
            <a:srgbClr val="ECECEC"/>
          </a:solidFill>
          <a:ln w="12700">
            <a:solidFill>
              <a:srgbClr val="ECECEC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366760" y="4663440"/>
            <a:ext cx="1357884" cy="100584"/>
          </a:xfrm>
          <a:prstGeom prst="roundRect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9921240" y="4617720"/>
            <a:ext cx="274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EF312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9/10</a:t>
            </a:r>
            <a:endParaRPr lang="en-US" sz="850" dirty="0"/>
          </a:p>
        </p:txBody>
      </p:sp>
      <p:sp>
        <p:nvSpPr>
          <p:cNvPr id="33" name="Text 30"/>
          <p:cNvSpPr/>
          <p:nvPr/>
        </p:nvSpPr>
        <p:spPr>
          <a:xfrm>
            <a:off x="6629400" y="4956048"/>
            <a:ext cx="1600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dirty="0">
                <a:solidFill>
                  <a:srgbClr val="18181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Капиталоёмкость</a:t>
            </a:r>
            <a:endParaRPr lang="en-US" sz="850" dirty="0"/>
          </a:p>
        </p:txBody>
      </p:sp>
      <p:sp>
        <p:nvSpPr>
          <p:cNvPr id="34" name="Shape 31"/>
          <p:cNvSpPr/>
          <p:nvPr/>
        </p:nvSpPr>
        <p:spPr>
          <a:xfrm>
            <a:off x="8366760" y="5001768"/>
            <a:ext cx="1508760" cy="100584"/>
          </a:xfrm>
          <a:prstGeom prst="roundRect">
            <a:avLst/>
          </a:prstGeom>
          <a:solidFill>
            <a:srgbClr val="ECECEC"/>
          </a:solidFill>
          <a:ln w="12700">
            <a:solidFill>
              <a:srgbClr val="ECECEC"/>
            </a:solidFill>
            <a:prstDash val="solid"/>
          </a:ln>
        </p:spPr>
      </p:sp>
      <p:sp>
        <p:nvSpPr>
          <p:cNvPr id="35" name="Shape 32"/>
          <p:cNvSpPr/>
          <p:nvPr/>
        </p:nvSpPr>
        <p:spPr>
          <a:xfrm>
            <a:off x="8366760" y="5001768"/>
            <a:ext cx="603504" cy="100584"/>
          </a:xfrm>
          <a:prstGeom prst="roundRect">
            <a:avLst/>
          </a:prstGeom>
          <a:solidFill>
            <a:srgbClr val="0A0A0A"/>
          </a:solidFill>
          <a:ln w="12700">
            <a:solidFill>
              <a:srgbClr val="0A0A0A"/>
            </a:solidFill>
            <a:prstDash val="solid"/>
          </a:ln>
        </p:spPr>
      </p:sp>
      <p:sp>
        <p:nvSpPr>
          <p:cNvPr id="36" name="Text 33"/>
          <p:cNvSpPr/>
          <p:nvPr/>
        </p:nvSpPr>
        <p:spPr>
          <a:xfrm>
            <a:off x="9921240" y="4956048"/>
            <a:ext cx="274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4/10</a:t>
            </a:r>
            <a:endParaRPr lang="en-US" sz="850" dirty="0"/>
          </a:p>
        </p:txBody>
      </p:sp>
      <p:sp>
        <p:nvSpPr>
          <p:cNvPr id="37" name="Text 34"/>
          <p:cNvSpPr/>
          <p:nvPr/>
        </p:nvSpPr>
        <p:spPr>
          <a:xfrm>
            <a:off x="6629400" y="5294376"/>
            <a:ext cx="1600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dirty="0">
                <a:solidFill>
                  <a:srgbClr val="18181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Потенциал выручки</a:t>
            </a:r>
            <a:endParaRPr lang="en-US" sz="850" dirty="0"/>
          </a:p>
        </p:txBody>
      </p:sp>
      <p:sp>
        <p:nvSpPr>
          <p:cNvPr id="38" name="Shape 35"/>
          <p:cNvSpPr/>
          <p:nvPr/>
        </p:nvSpPr>
        <p:spPr>
          <a:xfrm>
            <a:off x="8366760" y="5340096"/>
            <a:ext cx="1508760" cy="100584"/>
          </a:xfrm>
          <a:prstGeom prst="roundRect">
            <a:avLst/>
          </a:prstGeom>
          <a:solidFill>
            <a:srgbClr val="ECECEC"/>
          </a:solidFill>
          <a:ln w="12700">
            <a:solidFill>
              <a:srgbClr val="ECECEC"/>
            </a:solidFill>
            <a:prstDash val="solid"/>
          </a:ln>
        </p:spPr>
      </p:sp>
      <p:sp>
        <p:nvSpPr>
          <p:cNvPr id="39" name="Shape 36"/>
          <p:cNvSpPr/>
          <p:nvPr/>
        </p:nvSpPr>
        <p:spPr>
          <a:xfrm>
            <a:off x="8366760" y="5340096"/>
            <a:ext cx="1207008" cy="100584"/>
          </a:xfrm>
          <a:prstGeom prst="roundRect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40" name="Text 37"/>
          <p:cNvSpPr/>
          <p:nvPr/>
        </p:nvSpPr>
        <p:spPr>
          <a:xfrm>
            <a:off x="9921240" y="5294376"/>
            <a:ext cx="274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EF312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8/10</a:t>
            </a:r>
            <a:endParaRPr lang="en-US" sz="850" dirty="0"/>
          </a:p>
        </p:txBody>
      </p:sp>
      <p:sp>
        <p:nvSpPr>
          <p:cNvPr id="41" name="Shape 38"/>
          <p:cNvSpPr/>
          <p:nvPr/>
        </p:nvSpPr>
        <p:spPr>
          <a:xfrm>
            <a:off x="438912" y="6473952"/>
            <a:ext cx="11064240" cy="0"/>
          </a:xfrm>
          <a:prstGeom prst="line">
            <a:avLst/>
          </a:prstGeom>
          <a:noFill/>
          <a:ln w="10160">
            <a:solidFill>
              <a:srgbClr val="E6E6E6"/>
            </a:solidFill>
            <a:prstDash val="solid"/>
          </a:ln>
        </p:spPr>
      </p:sp>
      <p:sp>
        <p:nvSpPr>
          <p:cNvPr id="42" name="Text 39"/>
          <p:cNvSpPr/>
          <p:nvPr/>
        </p:nvSpPr>
        <p:spPr>
          <a:xfrm>
            <a:off x="502920" y="6519672"/>
            <a:ext cx="5029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Сценарий демо | данные условные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38912" y="292608"/>
            <a:ext cx="384048" cy="384048"/>
          </a:xfrm>
          <a:prstGeom prst="rect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310896"/>
            <a:ext cx="274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A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932688" y="320040"/>
            <a:ext cx="1325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Альфа-Банк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932688" y="548640"/>
            <a:ext cx="10058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2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Hackathon</a:t>
            </a:r>
            <a:endParaRPr lang="en-US" sz="620" dirty="0"/>
          </a:p>
        </p:txBody>
      </p:sp>
      <p:sp>
        <p:nvSpPr>
          <p:cNvPr id="6" name="Shape 4"/>
          <p:cNvSpPr/>
          <p:nvPr/>
        </p:nvSpPr>
        <p:spPr>
          <a:xfrm>
            <a:off x="438912" y="804672"/>
            <a:ext cx="11064240" cy="0"/>
          </a:xfrm>
          <a:prstGeom prst="line">
            <a:avLst/>
          </a:prstGeom>
          <a:noFill/>
          <a:ln w="15240">
            <a:solidFill>
              <a:srgbClr val="EF31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1384280" y="2743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EF3124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07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2514600" y="292608"/>
            <a:ext cx="8641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Наше решение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594360" y="1024128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BizNext — AI‑сервис предиктивного расширения бизнеса</a:t>
            </a:r>
            <a:endParaRPr lang="en-US" sz="2700" dirty="0"/>
          </a:p>
        </p:txBody>
      </p:sp>
      <p:sp>
        <p:nvSpPr>
          <p:cNvPr id="10" name="Text 8"/>
          <p:cNvSpPr/>
          <p:nvPr/>
        </p:nvSpPr>
        <p:spPr>
          <a:xfrm>
            <a:off x="594360" y="1682496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Четыре шага в одном окне: от анализа текущей модели до безопасного финансового решения.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2834640" y="3017520"/>
            <a:ext cx="685800" cy="0"/>
          </a:xfrm>
          <a:prstGeom prst="line">
            <a:avLst/>
          </a:prstGeom>
          <a:noFill/>
          <a:ln w="15240">
            <a:solidFill>
              <a:srgbClr val="EF3124"/>
            </a:solidFill>
            <a:prstDash val="solid"/>
            <a:headEnd type="none"/>
            <a:tailEnd type="triangle"/>
          </a:ln>
        </p:spPr>
      </p:sp>
      <p:sp>
        <p:nvSpPr>
          <p:cNvPr id="12" name="Shape 10"/>
          <p:cNvSpPr/>
          <p:nvPr/>
        </p:nvSpPr>
        <p:spPr>
          <a:xfrm>
            <a:off x="5532120" y="3017520"/>
            <a:ext cx="685800" cy="0"/>
          </a:xfrm>
          <a:prstGeom prst="line">
            <a:avLst/>
          </a:prstGeom>
          <a:noFill/>
          <a:ln w="15240">
            <a:solidFill>
              <a:srgbClr val="EF3124"/>
            </a:solidFill>
            <a:prstDash val="solid"/>
            <a:headEnd type="none"/>
            <a:tailEnd type="triangle"/>
          </a:ln>
        </p:spPr>
      </p:sp>
      <p:sp>
        <p:nvSpPr>
          <p:cNvPr id="13" name="Shape 11"/>
          <p:cNvSpPr/>
          <p:nvPr/>
        </p:nvSpPr>
        <p:spPr>
          <a:xfrm>
            <a:off x="8183880" y="3017520"/>
            <a:ext cx="704088" cy="0"/>
          </a:xfrm>
          <a:prstGeom prst="line">
            <a:avLst/>
          </a:prstGeom>
          <a:noFill/>
          <a:ln w="15240">
            <a:solidFill>
              <a:srgbClr val="EF3124"/>
            </a:solidFill>
            <a:prstDash val="solid"/>
            <a:headEnd type="none"/>
            <a:tailEnd type="triangle"/>
          </a:ln>
        </p:spPr>
      </p:sp>
      <p:sp>
        <p:nvSpPr>
          <p:cNvPr id="14" name="Shape 12"/>
          <p:cNvSpPr/>
          <p:nvPr/>
        </p:nvSpPr>
        <p:spPr>
          <a:xfrm>
            <a:off x="658368" y="2423160"/>
            <a:ext cx="2286000" cy="11704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6E6E6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22960" y="2596896"/>
            <a:ext cx="384048" cy="384048"/>
          </a:xfrm>
          <a:prstGeom prst="ellipse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22960" y="2688336"/>
            <a:ext cx="38404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1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1344168" y="2587752"/>
            <a:ext cx="1417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Анализ бизнеса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1344168" y="2907792"/>
            <a:ext cx="14173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транзакции, документы, контрагенты, сезонность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3456432" y="2423160"/>
            <a:ext cx="2286000" cy="11704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6E6E6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621024" y="2596896"/>
            <a:ext cx="384048" cy="384048"/>
          </a:xfrm>
          <a:prstGeom prst="ellipse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621024" y="2688336"/>
            <a:ext cx="38404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2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4142232" y="2587752"/>
            <a:ext cx="1417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Поиск синергий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4142232" y="2907792"/>
            <a:ext cx="14173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недоиспользованные ресурсы, ниши, паттерны спроса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6144768" y="2423160"/>
            <a:ext cx="2286000" cy="11704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6E6E6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09360" y="2596896"/>
            <a:ext cx="384048" cy="384048"/>
          </a:xfrm>
          <a:prstGeom prst="ellipse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09360" y="2688336"/>
            <a:ext cx="38404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3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6830568" y="2587752"/>
            <a:ext cx="1417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Бизнес‑кейс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6830568" y="2907792"/>
            <a:ext cx="14173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концепция, конкуренты, финмодель, риски, ROI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8887968" y="2423160"/>
            <a:ext cx="2331720" cy="11704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6E6E6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052560" y="2596896"/>
            <a:ext cx="384048" cy="384048"/>
          </a:xfrm>
          <a:prstGeom prst="ellipse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9052560" y="2688336"/>
            <a:ext cx="38404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4</a:t>
            </a:r>
            <a:endParaRPr lang="en-US" sz="800" dirty="0"/>
          </a:p>
        </p:txBody>
      </p:sp>
      <p:sp>
        <p:nvSpPr>
          <p:cNvPr id="32" name="Text 30"/>
          <p:cNvSpPr/>
          <p:nvPr/>
        </p:nvSpPr>
        <p:spPr>
          <a:xfrm>
            <a:off x="9573768" y="2587752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Финансирование</a:t>
            </a:r>
            <a:endParaRPr lang="en-US" sz="1350" dirty="0"/>
          </a:p>
        </p:txBody>
      </p:sp>
      <p:sp>
        <p:nvSpPr>
          <p:cNvPr id="33" name="Text 31"/>
          <p:cNvSpPr/>
          <p:nvPr/>
        </p:nvSpPr>
        <p:spPr>
          <a:xfrm>
            <a:off x="9573768" y="2907792"/>
            <a:ext cx="14630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кредит / лизинг / овердрафт / без займа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658368" y="4663440"/>
            <a:ext cx="10561320" cy="1143000"/>
          </a:xfrm>
          <a:prstGeom prst="roundRect">
            <a:avLst/>
          </a:prstGeom>
          <a:solidFill>
            <a:srgbClr val="F7F7F7"/>
          </a:solidFill>
          <a:ln w="10160">
            <a:solidFill>
              <a:srgbClr val="E6E6E6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932688" y="4901184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Что анализирует ИИ</a:t>
            </a:r>
            <a:endParaRPr lang="en-US" sz="1500" dirty="0"/>
          </a:p>
        </p:txBody>
      </p:sp>
      <p:sp>
        <p:nvSpPr>
          <p:cNvPr id="36" name="Text 34"/>
          <p:cNvSpPr/>
          <p:nvPr/>
        </p:nvSpPr>
        <p:spPr>
          <a:xfrm>
            <a:off x="3108960" y="4882896"/>
            <a:ext cx="1691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EF3124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Транзакции</a:t>
            </a:r>
            <a:endParaRPr lang="en-US" sz="1050" dirty="0"/>
          </a:p>
        </p:txBody>
      </p:sp>
      <p:sp>
        <p:nvSpPr>
          <p:cNvPr id="37" name="Text 35"/>
          <p:cNvSpPr/>
          <p:nvPr/>
        </p:nvSpPr>
        <p:spPr>
          <a:xfrm>
            <a:off x="3108960" y="5184648"/>
            <a:ext cx="1645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4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пики, сезонность, пустые периоды</a:t>
            </a:r>
            <a:endParaRPr lang="en-US" sz="840" dirty="0"/>
          </a:p>
        </p:txBody>
      </p:sp>
      <p:sp>
        <p:nvSpPr>
          <p:cNvPr id="38" name="Text 36"/>
          <p:cNvSpPr/>
          <p:nvPr/>
        </p:nvSpPr>
        <p:spPr>
          <a:xfrm>
            <a:off x="5074920" y="4882896"/>
            <a:ext cx="1691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Контрагенты</a:t>
            </a:r>
            <a:endParaRPr lang="en-US" sz="1050" dirty="0"/>
          </a:p>
        </p:txBody>
      </p:sp>
      <p:sp>
        <p:nvSpPr>
          <p:cNvPr id="39" name="Text 37"/>
          <p:cNvSpPr/>
          <p:nvPr/>
        </p:nvSpPr>
        <p:spPr>
          <a:xfrm>
            <a:off x="5074920" y="5184648"/>
            <a:ext cx="1645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4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логистика и поставщики для расширения</a:t>
            </a:r>
            <a:endParaRPr lang="en-US" sz="840" dirty="0"/>
          </a:p>
        </p:txBody>
      </p:sp>
      <p:sp>
        <p:nvSpPr>
          <p:cNvPr id="40" name="Text 38"/>
          <p:cNvSpPr/>
          <p:nvPr/>
        </p:nvSpPr>
        <p:spPr>
          <a:xfrm>
            <a:off x="7040880" y="4882896"/>
            <a:ext cx="1691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Документы</a:t>
            </a:r>
            <a:endParaRPr lang="en-US" sz="1050" dirty="0"/>
          </a:p>
        </p:txBody>
      </p:sp>
      <p:sp>
        <p:nvSpPr>
          <p:cNvPr id="41" name="Text 39"/>
          <p:cNvSpPr/>
          <p:nvPr/>
        </p:nvSpPr>
        <p:spPr>
          <a:xfrm>
            <a:off x="7040880" y="5184648"/>
            <a:ext cx="1645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4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услуги, договоры, SKU, ограничения</a:t>
            </a:r>
            <a:endParaRPr lang="en-US" sz="840" dirty="0"/>
          </a:p>
        </p:txBody>
      </p:sp>
      <p:sp>
        <p:nvSpPr>
          <p:cNvPr id="42" name="Text 40"/>
          <p:cNvSpPr/>
          <p:nvPr/>
        </p:nvSpPr>
        <p:spPr>
          <a:xfrm>
            <a:off x="9006840" y="4882896"/>
            <a:ext cx="1691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Кредитный профиль</a:t>
            </a:r>
            <a:endParaRPr lang="en-US" sz="1050" dirty="0"/>
          </a:p>
        </p:txBody>
      </p:sp>
      <p:sp>
        <p:nvSpPr>
          <p:cNvPr id="43" name="Text 41"/>
          <p:cNvSpPr/>
          <p:nvPr/>
        </p:nvSpPr>
        <p:spPr>
          <a:xfrm>
            <a:off x="9006840" y="5184648"/>
            <a:ext cx="1645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4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ёмкость, риск, долговая нагрузка</a:t>
            </a:r>
            <a:endParaRPr lang="en-US" sz="840" dirty="0"/>
          </a:p>
        </p:txBody>
      </p:sp>
      <p:sp>
        <p:nvSpPr>
          <p:cNvPr id="44" name="Shape 42"/>
          <p:cNvSpPr/>
          <p:nvPr/>
        </p:nvSpPr>
        <p:spPr>
          <a:xfrm>
            <a:off x="438912" y="6473952"/>
            <a:ext cx="11064240" cy="0"/>
          </a:xfrm>
          <a:prstGeom prst="line">
            <a:avLst/>
          </a:prstGeom>
          <a:noFill/>
          <a:ln w="10160">
            <a:solidFill>
              <a:srgbClr val="E6E6E6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502920" y="6519672"/>
            <a:ext cx="5029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BizNext by Альфа-Банк | Хаосеть</a:t>
            </a:r>
            <a:endParaRPr lang="en-US" sz="6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38912" y="292608"/>
            <a:ext cx="384048" cy="384048"/>
          </a:xfrm>
          <a:prstGeom prst="rect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310896"/>
            <a:ext cx="274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A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932688" y="320040"/>
            <a:ext cx="1325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Альфа-Банк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932688" y="548640"/>
            <a:ext cx="10058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2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Hackathon</a:t>
            </a:r>
            <a:endParaRPr lang="en-US" sz="620" dirty="0"/>
          </a:p>
        </p:txBody>
      </p:sp>
      <p:sp>
        <p:nvSpPr>
          <p:cNvPr id="6" name="Shape 4"/>
          <p:cNvSpPr/>
          <p:nvPr/>
        </p:nvSpPr>
        <p:spPr>
          <a:xfrm>
            <a:off x="438912" y="804672"/>
            <a:ext cx="11064240" cy="0"/>
          </a:xfrm>
          <a:prstGeom prst="line">
            <a:avLst/>
          </a:prstGeom>
          <a:noFill/>
          <a:ln w="15240">
            <a:solidFill>
              <a:srgbClr val="EF31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1384280" y="2743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EF3124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08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2514600" y="292608"/>
            <a:ext cx="8641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Как это работает технологически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594360" y="1024128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AI‑контур: документы владельца + банковские данные + рыночный слой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594360" y="1682496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Генеративный ИИ формирует гипотезы, а скоринговый контур проверяет безопасность роста.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2834640" y="3246120"/>
            <a:ext cx="822960" cy="0"/>
          </a:xfrm>
          <a:prstGeom prst="line">
            <a:avLst/>
          </a:prstGeom>
          <a:noFill/>
          <a:ln w="13970">
            <a:solidFill>
              <a:srgbClr val="6B6B6B"/>
            </a:solidFill>
            <a:prstDash val="solid"/>
            <a:headEnd type="none"/>
            <a:tailEnd type="triangle"/>
          </a:ln>
        </p:spPr>
      </p:sp>
      <p:sp>
        <p:nvSpPr>
          <p:cNvPr id="12" name="Shape 10"/>
          <p:cNvSpPr/>
          <p:nvPr/>
        </p:nvSpPr>
        <p:spPr>
          <a:xfrm>
            <a:off x="5806440" y="3246120"/>
            <a:ext cx="822960" cy="0"/>
          </a:xfrm>
          <a:prstGeom prst="line">
            <a:avLst/>
          </a:prstGeom>
          <a:noFill/>
          <a:ln w="13970">
            <a:solidFill>
              <a:srgbClr val="6B6B6B"/>
            </a:solidFill>
            <a:prstDash val="solid"/>
            <a:headEnd type="none"/>
            <a:tailEnd type="triangle"/>
          </a:ln>
        </p:spPr>
      </p:sp>
      <p:sp>
        <p:nvSpPr>
          <p:cNvPr id="13" name="Shape 11"/>
          <p:cNvSpPr/>
          <p:nvPr/>
        </p:nvSpPr>
        <p:spPr>
          <a:xfrm>
            <a:off x="8732520" y="3246120"/>
            <a:ext cx="731520" cy="0"/>
          </a:xfrm>
          <a:prstGeom prst="line">
            <a:avLst/>
          </a:prstGeom>
          <a:noFill/>
          <a:ln w="13970">
            <a:solidFill>
              <a:srgbClr val="6B6B6B"/>
            </a:solidFill>
            <a:prstDash val="solid"/>
            <a:headEnd type="none"/>
            <a:tailEnd type="triangle"/>
          </a:ln>
        </p:spPr>
      </p:sp>
      <p:sp>
        <p:nvSpPr>
          <p:cNvPr id="14" name="Shape 12"/>
          <p:cNvSpPr/>
          <p:nvPr/>
        </p:nvSpPr>
        <p:spPr>
          <a:xfrm>
            <a:off x="658368" y="2286000"/>
            <a:ext cx="2514600" cy="192024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6E6E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96112" y="2542032"/>
            <a:ext cx="201168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1. Входные данные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932688" y="2880360"/>
            <a:ext cx="2011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Выписки и обороты</a:t>
            </a:r>
            <a:endParaRPr lang="en-US" sz="860" dirty="0"/>
          </a:p>
        </p:txBody>
      </p:sp>
      <p:sp>
        <p:nvSpPr>
          <p:cNvPr id="17" name="Text 15"/>
          <p:cNvSpPr/>
          <p:nvPr/>
        </p:nvSpPr>
        <p:spPr>
          <a:xfrm>
            <a:off x="932688" y="3172968"/>
            <a:ext cx="2011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Документы владельца</a:t>
            </a:r>
            <a:endParaRPr lang="en-US" sz="860" dirty="0"/>
          </a:p>
        </p:txBody>
      </p:sp>
      <p:sp>
        <p:nvSpPr>
          <p:cNvPr id="18" name="Text 16"/>
          <p:cNvSpPr/>
          <p:nvPr/>
        </p:nvSpPr>
        <p:spPr>
          <a:xfrm>
            <a:off x="932688" y="3465576"/>
            <a:ext cx="2011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Поставщики и клиенты</a:t>
            </a:r>
            <a:endParaRPr lang="en-US" sz="860" dirty="0"/>
          </a:p>
        </p:txBody>
      </p:sp>
      <p:sp>
        <p:nvSpPr>
          <p:cNvPr id="19" name="Text 17"/>
          <p:cNvSpPr/>
          <p:nvPr/>
        </p:nvSpPr>
        <p:spPr>
          <a:xfrm>
            <a:off x="932688" y="3758184"/>
            <a:ext cx="2011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Публичные рыночные данные</a:t>
            </a:r>
            <a:endParaRPr lang="en-US" sz="860" dirty="0"/>
          </a:p>
        </p:txBody>
      </p:sp>
      <p:sp>
        <p:nvSpPr>
          <p:cNvPr id="20" name="Shape 18"/>
          <p:cNvSpPr/>
          <p:nvPr/>
        </p:nvSpPr>
        <p:spPr>
          <a:xfrm>
            <a:off x="3657600" y="2011680"/>
            <a:ext cx="2542032" cy="2468880"/>
          </a:xfrm>
          <a:prstGeom prst="roundRect">
            <a:avLst/>
          </a:prstGeom>
          <a:solidFill>
            <a:srgbClr val="0A0A0A"/>
          </a:solidFill>
          <a:ln w="10160">
            <a:solidFill>
              <a:srgbClr val="0A0A0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950208" y="2304288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2. Alfa‑ассистент</a:t>
            </a:r>
            <a:endParaRPr lang="en-US" sz="1350" dirty="0"/>
          </a:p>
        </p:txBody>
      </p:sp>
      <p:sp>
        <p:nvSpPr>
          <p:cNvPr id="22" name="Text 20"/>
          <p:cNvSpPr/>
          <p:nvPr/>
        </p:nvSpPr>
        <p:spPr>
          <a:xfrm>
            <a:off x="3950208" y="2788920"/>
            <a:ext cx="1920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DDDDD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RAG по документам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DDDDD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 генерация гипотез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DDDDD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 проверка фактов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DDDDD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 объяснимость</a:t>
            </a: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3950208" y="4069080"/>
            <a:ext cx="1234440" cy="64008"/>
          </a:xfrm>
          <a:prstGeom prst="rect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629400" y="2286000"/>
            <a:ext cx="2514600" cy="192024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E6E6E6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903720" y="2542032"/>
            <a:ext cx="201168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3. Growth Scoring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6949440" y="2880360"/>
            <a:ext cx="1920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потенциал выручки</a:t>
            </a:r>
            <a:endParaRPr lang="en-US" sz="860" dirty="0"/>
          </a:p>
        </p:txBody>
      </p:sp>
      <p:sp>
        <p:nvSpPr>
          <p:cNvPr id="27" name="Text 25"/>
          <p:cNvSpPr/>
          <p:nvPr/>
        </p:nvSpPr>
        <p:spPr>
          <a:xfrm>
            <a:off x="6949440" y="3172968"/>
            <a:ext cx="1920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ROI и срок окупаемости</a:t>
            </a:r>
            <a:endParaRPr lang="en-US" sz="860" dirty="0"/>
          </a:p>
        </p:txBody>
      </p:sp>
      <p:sp>
        <p:nvSpPr>
          <p:cNvPr id="28" name="Text 26"/>
          <p:cNvSpPr/>
          <p:nvPr/>
        </p:nvSpPr>
        <p:spPr>
          <a:xfrm>
            <a:off x="6949440" y="3465576"/>
            <a:ext cx="1920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долговая нагрузка</a:t>
            </a:r>
            <a:endParaRPr lang="en-US" sz="860" dirty="0"/>
          </a:p>
        </p:txBody>
      </p:sp>
      <p:sp>
        <p:nvSpPr>
          <p:cNvPr id="29" name="Text 27"/>
          <p:cNvSpPr/>
          <p:nvPr/>
        </p:nvSpPr>
        <p:spPr>
          <a:xfrm>
            <a:off x="6949440" y="3758184"/>
            <a:ext cx="1920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6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риски и стресс‑сценарии</a:t>
            </a:r>
            <a:endParaRPr lang="en-US" sz="860" dirty="0"/>
          </a:p>
        </p:txBody>
      </p:sp>
      <p:sp>
        <p:nvSpPr>
          <p:cNvPr id="30" name="Shape 28"/>
          <p:cNvSpPr/>
          <p:nvPr/>
        </p:nvSpPr>
        <p:spPr>
          <a:xfrm>
            <a:off x="9464040" y="2011680"/>
            <a:ext cx="1965960" cy="2468880"/>
          </a:xfrm>
          <a:prstGeom prst="roundRect">
            <a:avLst/>
          </a:prstGeom>
          <a:solidFill>
            <a:srgbClr val="EF3124"/>
          </a:solidFill>
          <a:ln w="10160">
            <a:solidFill>
              <a:srgbClr val="EF3124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9710928" y="2304288"/>
            <a:ext cx="1508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4. Выход</a:t>
            </a:r>
            <a:endParaRPr lang="en-US" sz="1350" dirty="0"/>
          </a:p>
        </p:txBody>
      </p:sp>
      <p:sp>
        <p:nvSpPr>
          <p:cNvPr id="32" name="Text 30"/>
          <p:cNvSpPr/>
          <p:nvPr/>
        </p:nvSpPr>
        <p:spPr>
          <a:xfrm>
            <a:off x="9710928" y="2788920"/>
            <a:ext cx="15087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готовый</a:t>
            </a:r>
            <a:endParaRPr lang="en-US" sz="1500" dirty="0"/>
          </a:p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бизнес‑кейс</a:t>
            </a:r>
            <a:endParaRPr lang="en-US" sz="1500" dirty="0"/>
          </a:p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+ оффер</a:t>
            </a:r>
            <a:endParaRPr lang="en-US" sz="1500" dirty="0"/>
          </a:p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+ план запуска</a:t>
            </a:r>
            <a:endParaRPr lang="en-US" sz="1500" dirty="0"/>
          </a:p>
        </p:txBody>
      </p:sp>
      <p:sp>
        <p:nvSpPr>
          <p:cNvPr id="33" name="Shape 31"/>
          <p:cNvSpPr/>
          <p:nvPr/>
        </p:nvSpPr>
        <p:spPr>
          <a:xfrm>
            <a:off x="914400" y="5074920"/>
            <a:ext cx="10195560" cy="640080"/>
          </a:xfrm>
          <a:prstGeom prst="roundRect">
            <a:avLst/>
          </a:prstGeom>
          <a:solidFill>
            <a:srgbClr val="FFF1F0"/>
          </a:solidFill>
          <a:ln w="10160">
            <a:solidFill>
              <a:srgbClr val="FFE4E1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14400" y="5074920"/>
            <a:ext cx="73152" cy="640080"/>
          </a:xfrm>
          <a:prstGeom prst="rect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1115568" y="5202936"/>
            <a:ext cx="9866376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18181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Безопасность: согласие клиента, разграничение доступа, human‑in‑the‑loop для крупных сумм, никаких автоматических списаний без подтверждения.</a:t>
            </a:r>
            <a:endParaRPr lang="en-US" sz="1250" dirty="0"/>
          </a:p>
        </p:txBody>
      </p:sp>
      <p:sp>
        <p:nvSpPr>
          <p:cNvPr id="36" name="Shape 34"/>
          <p:cNvSpPr/>
          <p:nvPr/>
        </p:nvSpPr>
        <p:spPr>
          <a:xfrm>
            <a:off x="438912" y="6473952"/>
            <a:ext cx="11064240" cy="0"/>
          </a:xfrm>
          <a:prstGeom prst="line">
            <a:avLst/>
          </a:prstGeom>
          <a:noFill/>
          <a:ln w="10160">
            <a:solidFill>
              <a:srgbClr val="E6E6E6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02920" y="6519672"/>
            <a:ext cx="5029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BizNext by Альфа-Банк | Хаосеть</a:t>
            </a:r>
            <a:endParaRPr lang="en-US" sz="6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38912" y="292608"/>
            <a:ext cx="384048" cy="384048"/>
          </a:xfrm>
          <a:prstGeom prst="rect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93776" y="310896"/>
            <a:ext cx="274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A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932688" y="320040"/>
            <a:ext cx="1325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Альфа-Банк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932688" y="548640"/>
            <a:ext cx="10058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2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Hackathon</a:t>
            </a:r>
            <a:endParaRPr lang="en-US" sz="620" dirty="0"/>
          </a:p>
        </p:txBody>
      </p:sp>
      <p:sp>
        <p:nvSpPr>
          <p:cNvPr id="6" name="Shape 4"/>
          <p:cNvSpPr/>
          <p:nvPr/>
        </p:nvSpPr>
        <p:spPr>
          <a:xfrm>
            <a:off x="438912" y="804672"/>
            <a:ext cx="11064240" cy="0"/>
          </a:xfrm>
          <a:prstGeom prst="line">
            <a:avLst/>
          </a:prstGeom>
          <a:noFill/>
          <a:ln w="15240">
            <a:solidFill>
              <a:srgbClr val="EF31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1384280" y="2743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EF3124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09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2514600" y="292608"/>
            <a:ext cx="8641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b="1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Пользовательский сценарий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594360" y="1024128"/>
            <a:ext cx="10789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Предприниматель получает не отчёт, а готовое решение</a:t>
            </a:r>
            <a:endParaRPr lang="en-US" sz="2700" dirty="0"/>
          </a:p>
        </p:txBody>
      </p:sp>
      <p:sp>
        <p:nvSpPr>
          <p:cNvPr id="10" name="Text 8"/>
          <p:cNvSpPr/>
          <p:nvPr/>
        </p:nvSpPr>
        <p:spPr>
          <a:xfrm>
            <a:off x="594360" y="1682496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UX в Альфа‑Бизнесе: рекомендация появляется там, где клиент уже управляет деньгами.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822960" y="2029968"/>
            <a:ext cx="2880360" cy="4297680"/>
          </a:xfrm>
          <a:prstGeom prst="roundRect">
            <a:avLst/>
          </a:prstGeom>
          <a:solidFill>
            <a:srgbClr val="111111"/>
          </a:solidFill>
          <a:ln w="10160">
            <a:solidFill>
              <a:srgbClr val="111111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60120" y="2176272"/>
            <a:ext cx="2606040" cy="400507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FFFF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143000" y="2368296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Альфа‑Бизнес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1143000" y="2807208"/>
            <a:ext cx="2011680" cy="292608"/>
          </a:xfrm>
          <a:prstGeom prst="roundRect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216152" y="2875788"/>
            <a:ext cx="186537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BizNext нашёл точку роста</a:t>
            </a:r>
            <a:endParaRPr lang="en-US" sz="750" dirty="0"/>
          </a:p>
        </p:txBody>
      </p:sp>
      <p:sp>
        <p:nvSpPr>
          <p:cNvPr id="16" name="Shape 14"/>
          <p:cNvSpPr/>
          <p:nvPr/>
        </p:nvSpPr>
        <p:spPr>
          <a:xfrm>
            <a:off x="1143000" y="3273552"/>
            <a:ext cx="2057400" cy="1463040"/>
          </a:xfrm>
          <a:prstGeom prst="roundRect">
            <a:avLst/>
          </a:prstGeom>
          <a:solidFill>
            <a:srgbClr val="F7F7F7"/>
          </a:solidFill>
          <a:ln w="10160">
            <a:solidFill>
              <a:srgbClr val="E6E6E6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325880" y="3474720"/>
            <a:ext cx="1691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Coffee‑to‑go</a:t>
            </a:r>
            <a:endParaRPr lang="en-US" sz="1800" dirty="0"/>
          </a:p>
          <a:p>
            <a:pPr marL="0" indent="0">
              <a:buNone/>
            </a:pPr>
            <a:r>
              <a:rPr lang="en-US" sz="180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в 3 точках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325880" y="4078224"/>
            <a:ext cx="1645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Окупаемость: 8–9 мес.</a:t>
            </a:r>
            <a:endParaRPr lang="en-US" sz="850" dirty="0"/>
          </a:p>
          <a:p>
            <a:pPr marL="0" indent="0">
              <a:buNone/>
            </a:pPr>
            <a:r>
              <a:rPr lang="en-US" sz="8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Инвестиции: 1,4 млн ₽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1325880" y="4818888"/>
            <a:ext cx="1691640" cy="310896"/>
          </a:xfrm>
          <a:prstGeom prst="roundRect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399032" y="4887468"/>
            <a:ext cx="154533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2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Собрать бизнес‑кейс</a:t>
            </a:r>
            <a:endParaRPr lang="en-US" sz="720" dirty="0"/>
          </a:p>
        </p:txBody>
      </p:sp>
      <p:sp>
        <p:nvSpPr>
          <p:cNvPr id="21" name="Text 19"/>
          <p:cNvSpPr/>
          <p:nvPr/>
        </p:nvSpPr>
        <p:spPr>
          <a:xfrm>
            <a:off x="1325880" y="5294376"/>
            <a:ext cx="1691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60" dirty="0">
                <a:solidFill>
                  <a:srgbClr val="EF312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Показать вариант без кредита</a:t>
            </a:r>
            <a:endParaRPr lang="en-US" sz="760" dirty="0"/>
          </a:p>
        </p:txBody>
      </p:sp>
      <p:sp>
        <p:nvSpPr>
          <p:cNvPr id="22" name="Shape 20"/>
          <p:cNvSpPr/>
          <p:nvPr/>
        </p:nvSpPr>
        <p:spPr>
          <a:xfrm>
            <a:off x="4389120" y="2011680"/>
            <a:ext cx="2697480" cy="1078992"/>
          </a:xfrm>
          <a:prstGeom prst="roundRect">
            <a:avLst/>
          </a:prstGeom>
          <a:solidFill>
            <a:srgbClr val="FFF1F0"/>
          </a:solidFill>
          <a:ln w="10160">
            <a:solidFill>
              <a:srgbClr val="FFE4E1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617720" y="224028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EF3124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1</a:t>
            </a:r>
            <a:endParaRPr lang="en-US" sz="1900" dirty="0"/>
          </a:p>
        </p:txBody>
      </p:sp>
      <p:sp>
        <p:nvSpPr>
          <p:cNvPr id="24" name="Text 22"/>
          <p:cNvSpPr/>
          <p:nvPr/>
        </p:nvSpPr>
        <p:spPr>
          <a:xfrm>
            <a:off x="5047488" y="2231136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4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ИИ сам находит сигнал</a:t>
            </a:r>
            <a:endParaRPr lang="en-US" sz="1240" dirty="0"/>
          </a:p>
        </p:txBody>
      </p:sp>
      <p:sp>
        <p:nvSpPr>
          <p:cNvPr id="25" name="Text 23"/>
          <p:cNvSpPr/>
          <p:nvPr/>
        </p:nvSpPr>
        <p:spPr>
          <a:xfrm>
            <a:off x="5047488" y="2542032"/>
            <a:ext cx="1965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нет запроса — есть проактивная рекомендация</a:t>
            </a:r>
            <a:endParaRPr lang="en-US" sz="830" dirty="0"/>
          </a:p>
        </p:txBody>
      </p:sp>
      <p:sp>
        <p:nvSpPr>
          <p:cNvPr id="26" name="Shape 24"/>
          <p:cNvSpPr/>
          <p:nvPr/>
        </p:nvSpPr>
        <p:spPr>
          <a:xfrm>
            <a:off x="7543800" y="2011680"/>
            <a:ext cx="2697480" cy="1078992"/>
          </a:xfrm>
          <a:prstGeom prst="roundRect">
            <a:avLst/>
          </a:prstGeom>
          <a:solidFill>
            <a:srgbClr val="F7F7F7"/>
          </a:solidFill>
          <a:ln w="10160">
            <a:solidFill>
              <a:srgbClr val="E6E6E6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7772400" y="224028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EF3124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2</a:t>
            </a:r>
            <a:endParaRPr lang="en-US" sz="1900" dirty="0"/>
          </a:p>
        </p:txBody>
      </p:sp>
      <p:sp>
        <p:nvSpPr>
          <p:cNvPr id="28" name="Text 26"/>
          <p:cNvSpPr/>
          <p:nvPr/>
        </p:nvSpPr>
        <p:spPr>
          <a:xfrm>
            <a:off x="8202168" y="2231136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4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Собирает бизнес‑кейс</a:t>
            </a:r>
            <a:endParaRPr lang="en-US" sz="1240" dirty="0"/>
          </a:p>
        </p:txBody>
      </p:sp>
      <p:sp>
        <p:nvSpPr>
          <p:cNvPr id="29" name="Text 27"/>
          <p:cNvSpPr/>
          <p:nvPr/>
        </p:nvSpPr>
        <p:spPr>
          <a:xfrm>
            <a:off x="8202168" y="2542032"/>
            <a:ext cx="1965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конкуренты, финмодель, риски, план запуска</a:t>
            </a:r>
            <a:endParaRPr lang="en-US" sz="830" dirty="0"/>
          </a:p>
        </p:txBody>
      </p:sp>
      <p:sp>
        <p:nvSpPr>
          <p:cNvPr id="30" name="Shape 28"/>
          <p:cNvSpPr/>
          <p:nvPr/>
        </p:nvSpPr>
        <p:spPr>
          <a:xfrm>
            <a:off x="4389120" y="3611880"/>
            <a:ext cx="2697480" cy="1078992"/>
          </a:xfrm>
          <a:prstGeom prst="roundRect">
            <a:avLst/>
          </a:prstGeom>
          <a:solidFill>
            <a:srgbClr val="F7F7F7"/>
          </a:solidFill>
          <a:ln w="10160">
            <a:solidFill>
              <a:srgbClr val="E6E6E6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617720" y="384048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EF3124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3</a:t>
            </a:r>
            <a:endParaRPr lang="en-US" sz="1900" dirty="0"/>
          </a:p>
        </p:txBody>
      </p:sp>
      <p:sp>
        <p:nvSpPr>
          <p:cNvPr id="32" name="Text 30"/>
          <p:cNvSpPr/>
          <p:nvPr/>
        </p:nvSpPr>
        <p:spPr>
          <a:xfrm>
            <a:off x="5047488" y="3831336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4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Владелец реагирует</a:t>
            </a:r>
            <a:endParaRPr lang="en-US" sz="1240" dirty="0"/>
          </a:p>
        </p:txBody>
      </p:sp>
      <p:sp>
        <p:nvSpPr>
          <p:cNvPr id="33" name="Text 31"/>
          <p:cNvSpPr/>
          <p:nvPr/>
        </p:nvSpPr>
        <p:spPr>
          <a:xfrm>
            <a:off x="5047488" y="4142232"/>
            <a:ext cx="1965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«хочу», «не актуально», «покажи без кредита»</a:t>
            </a:r>
            <a:endParaRPr lang="en-US" sz="830" dirty="0"/>
          </a:p>
        </p:txBody>
      </p:sp>
      <p:sp>
        <p:nvSpPr>
          <p:cNvPr id="34" name="Shape 32"/>
          <p:cNvSpPr/>
          <p:nvPr/>
        </p:nvSpPr>
        <p:spPr>
          <a:xfrm>
            <a:off x="7543800" y="3611880"/>
            <a:ext cx="2697480" cy="1078992"/>
          </a:xfrm>
          <a:prstGeom prst="roundRect">
            <a:avLst/>
          </a:prstGeom>
          <a:solidFill>
            <a:srgbClr val="F7F7F7"/>
          </a:solidFill>
          <a:ln w="10160">
            <a:solidFill>
              <a:srgbClr val="E6E6E6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7772400" y="384048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EF3124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4</a:t>
            </a:r>
            <a:endParaRPr lang="en-US" sz="1900" dirty="0"/>
          </a:p>
        </p:txBody>
      </p:sp>
      <p:sp>
        <p:nvSpPr>
          <p:cNvPr id="36" name="Text 34"/>
          <p:cNvSpPr/>
          <p:nvPr/>
        </p:nvSpPr>
        <p:spPr>
          <a:xfrm>
            <a:off x="8202168" y="3831336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40" b="1" dirty="0">
                <a:solidFill>
                  <a:srgbClr val="181818"/>
                </a:solidFill>
                <a:latin typeface="Inter Display" pitchFamily="34" charset="0"/>
                <a:ea typeface="Inter Display" pitchFamily="34" charset="-122"/>
                <a:cs typeface="Inter Display" pitchFamily="34" charset="-120"/>
              </a:rPr>
              <a:t>Банк предлагает маршрут</a:t>
            </a:r>
            <a:endParaRPr lang="en-US" sz="1240" dirty="0"/>
          </a:p>
        </p:txBody>
      </p:sp>
      <p:sp>
        <p:nvSpPr>
          <p:cNvPr id="37" name="Text 35"/>
          <p:cNvSpPr/>
          <p:nvPr/>
        </p:nvSpPr>
        <p:spPr>
          <a:xfrm>
            <a:off x="8202168" y="4142232"/>
            <a:ext cx="1965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предодобренный оффер или безопасный отказ от займа</a:t>
            </a:r>
            <a:endParaRPr lang="en-US" sz="830" dirty="0"/>
          </a:p>
        </p:txBody>
      </p:sp>
      <p:sp>
        <p:nvSpPr>
          <p:cNvPr id="38" name="Shape 36"/>
          <p:cNvSpPr/>
          <p:nvPr/>
        </p:nvSpPr>
        <p:spPr>
          <a:xfrm>
            <a:off x="4389120" y="5413248"/>
            <a:ext cx="5852160" cy="530352"/>
          </a:xfrm>
          <a:prstGeom prst="roundRect">
            <a:avLst/>
          </a:prstGeom>
          <a:solidFill>
            <a:srgbClr val="FFF1F0"/>
          </a:solidFill>
          <a:ln w="10160">
            <a:solidFill>
              <a:srgbClr val="FFE4E1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4389120" y="5413248"/>
            <a:ext cx="73152" cy="530352"/>
          </a:xfrm>
          <a:prstGeom prst="rect">
            <a:avLst/>
          </a:prstGeom>
          <a:solidFill>
            <a:srgbClr val="EF3124"/>
          </a:solidFill>
          <a:ln w="12700">
            <a:solidFill>
              <a:srgbClr val="EF3124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4590288" y="5541264"/>
            <a:ext cx="5522976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20" b="1" dirty="0">
                <a:solidFill>
                  <a:srgbClr val="18181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Фишка для защиты: не чат‑бот, а agentic workflow — ИИ доводит собственника от «не вижу точку роста» до решения, заявки и плана запуска.</a:t>
            </a:r>
            <a:endParaRPr lang="en-US" sz="1120" dirty="0"/>
          </a:p>
        </p:txBody>
      </p:sp>
      <p:sp>
        <p:nvSpPr>
          <p:cNvPr id="41" name="Shape 39"/>
          <p:cNvSpPr/>
          <p:nvPr/>
        </p:nvSpPr>
        <p:spPr>
          <a:xfrm>
            <a:off x="438912" y="6473952"/>
            <a:ext cx="11064240" cy="0"/>
          </a:xfrm>
          <a:prstGeom prst="line">
            <a:avLst/>
          </a:prstGeom>
          <a:noFill/>
          <a:ln w="10160">
            <a:solidFill>
              <a:srgbClr val="E6E6E6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502920" y="6519672"/>
            <a:ext cx="5029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6B6B6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BizNext by Альфа-Банк | Хаосеть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Inter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Inte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2320</Words>
  <Application>Microsoft Office PowerPoint</Application>
  <PresentationFormat>Широкоэкранный</PresentationFormat>
  <Paragraphs>464</Paragraphs>
  <Slides>17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Inter</vt:lpstr>
      <vt:lpstr>Inter Display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Alfa-Bank Hackathon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BizNext by Альфа-Банк — AI-сервис поиска скрытых точек роста для МСБ</dc:title>
  <dc:subject>BizNext by Альфа-Банк</dc:subject>
  <dc:creator>Хаосеть / OpenAI</dc:creator>
  <cp:lastModifiedBy>Алексей Киричков</cp:lastModifiedBy>
  <cp:revision>2</cp:revision>
  <dcterms:created xsi:type="dcterms:W3CDTF">2026-05-23T19:19:38Z</dcterms:created>
  <dcterms:modified xsi:type="dcterms:W3CDTF">2026-05-23T19:54:09Z</dcterms:modified>
</cp:coreProperties>
</file>