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7"/>
  </p:notesMasterIdLst>
  <p:sldIdLst>
    <p:sldId id="256" r:id="rId2"/>
    <p:sldId id="283" r:id="rId3"/>
    <p:sldId id="284" r:id="rId4"/>
    <p:sldId id="285" r:id="rId5"/>
    <p:sldId id="277" r:id="rId6"/>
    <p:sldId id="275" r:id="rId7"/>
    <p:sldId id="276" r:id="rId8"/>
    <p:sldId id="280" r:id="rId9"/>
    <p:sldId id="281" r:id="rId10"/>
    <p:sldId id="282" r:id="rId11"/>
    <p:sldId id="268" r:id="rId12"/>
    <p:sldId id="264" r:id="rId13"/>
    <p:sldId id="278" r:id="rId14"/>
    <p:sldId id="269" r:id="rId15"/>
    <p:sldId id="270" r:id="rId16"/>
    <p:sldId id="271" r:id="rId17"/>
    <p:sldId id="259" r:id="rId18"/>
    <p:sldId id="260" r:id="rId19"/>
    <p:sldId id="261" r:id="rId20"/>
    <p:sldId id="262" r:id="rId21"/>
    <p:sldId id="263" r:id="rId22"/>
    <p:sldId id="286" r:id="rId23"/>
    <p:sldId id="287" r:id="rId24"/>
    <p:sldId id="288" r:id="rId25"/>
    <p:sldId id="290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6E47B"/>
    <a:srgbClr val="A2F0A6"/>
    <a:srgbClr val="7EE6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56" autoAdjust="0"/>
    <p:restoredTop sz="94660"/>
  </p:normalViewPr>
  <p:slideViewPr>
    <p:cSldViewPr>
      <p:cViewPr varScale="1">
        <p:scale>
          <a:sx n="66" d="100"/>
          <a:sy n="66" d="100"/>
        </p:scale>
        <p:origin x="-149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CAD028-BE83-4AD0-A1A5-E573D02F0EB0}" type="datetimeFigureOut">
              <a:rPr lang="ru-RU" smtClean="0"/>
              <a:t>17.09.2015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3D9266-93B8-423C-BB50-295F62916F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79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4292D-4F40-4B95-86CD-897629F755AC}" type="datetime1">
              <a:rPr lang="ru-RU" smtClean="0"/>
              <a:t>17.09.2015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C744-56B9-4E08-9C44-64AEA3114E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2428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3D138-51BD-43FC-9A4F-C97930AD13E9}" type="datetime1">
              <a:rPr lang="ru-RU" smtClean="0"/>
              <a:t>17.09.2015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C744-56B9-4E08-9C44-64AEA3114E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4123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707B9-027C-4EAD-B259-61096D9B8824}" type="datetime1">
              <a:rPr lang="ru-RU" smtClean="0"/>
              <a:t>17.09.2015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C744-56B9-4E08-9C44-64AEA3114E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790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D6E53-6185-44C9-923D-1C824AD941A7}" type="datetime1">
              <a:rPr lang="ru-RU" smtClean="0"/>
              <a:t>17.09.2015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C744-56B9-4E08-9C44-64AEA3114E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660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C8166-6554-42FC-B923-71BFD4268CB9}" type="datetime1">
              <a:rPr lang="ru-RU" smtClean="0"/>
              <a:t>17.09.2015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C744-56B9-4E08-9C44-64AEA3114E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6358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239E6-6559-4F3E-B76A-DDA0C3DD03A9}" type="datetime1">
              <a:rPr lang="ru-RU" smtClean="0"/>
              <a:t>17.09.2015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C744-56B9-4E08-9C44-64AEA3114E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462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0ABA8-BCF0-41FA-814A-30C26C704187}" type="datetime1">
              <a:rPr lang="ru-RU" smtClean="0"/>
              <a:t>17.09.2015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C744-56B9-4E08-9C44-64AEA3114E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673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40477-B53D-4280-9498-C2904B27574A}" type="datetime1">
              <a:rPr lang="ru-RU" smtClean="0"/>
              <a:t>17.09.2015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C744-56B9-4E08-9C44-64AEA3114E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315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B3EF2-CE85-49DB-8F05-D8BC484C4013}" type="datetime1">
              <a:rPr lang="ru-RU" smtClean="0"/>
              <a:t>17.09.2015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C744-56B9-4E08-9C44-64AEA3114E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9901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893C7-1252-4626-9868-1ACA1593753E}" type="datetime1">
              <a:rPr lang="ru-RU" smtClean="0"/>
              <a:t>17.09.2015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C744-56B9-4E08-9C44-64AEA3114E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3796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E5554-0CBB-42A4-8C28-FE1CF588FD5F}" type="datetime1">
              <a:rPr lang="ru-RU" smtClean="0"/>
              <a:t>17.09.2015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C744-56B9-4E08-9C44-64AEA3114E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620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988A01-18F3-424F-8EE1-07B64412891D}" type="datetime1">
              <a:rPr lang="ru-RU" smtClean="0"/>
              <a:t>17.09.2015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5EC744-56B9-4E08-9C44-64AEA3114E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2832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9.wmf"/><Relationship Id="rId4" Type="http://schemas.openxmlformats.org/officeDocument/2006/relationships/image" Target="../media/image6.wmf"/><Relationship Id="rId9" Type="http://schemas.openxmlformats.org/officeDocument/2006/relationships/oleObject" Target="../embeddings/oleObject4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Информационная система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ранней диагностики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онкологических заболеваний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23928" y="5085184"/>
            <a:ext cx="5014507" cy="744488"/>
          </a:xfrm>
        </p:spPr>
        <p:txBody>
          <a:bodyPr>
            <a:normAutofit fontScale="92500"/>
          </a:bodyPr>
          <a:lstStyle/>
          <a:p>
            <a:pPr algn="l"/>
            <a:r>
              <a:rPr lang="ru-RU" dirty="0" smtClean="0"/>
              <a:t>Докладчик: Анисимов Д. С.	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401977" y="6237312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г. Барнаул 2015</a:t>
            </a: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5784148"/>
            <a:ext cx="1518130" cy="1005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188640"/>
            <a:ext cx="1171575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431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Результат предобработки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157" y="1190937"/>
            <a:ext cx="3633143" cy="2720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158" y="3943545"/>
            <a:ext cx="3633143" cy="2720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3973" y="3943545"/>
            <a:ext cx="3633143" cy="2720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3973" y="1190937"/>
            <a:ext cx="3633143" cy="2720000"/>
          </a:xfrm>
          <a:prstGeom prst="rect">
            <a:avLst/>
          </a:prstGeom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C744-56B9-4E08-9C44-64AEA3114E3F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919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Уменьшение размерности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164589" y="3000090"/>
                <a:ext cx="47525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𝑡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𝑚𝑒𝑎𝑛</m:t>
                      </m:r>
                      <m:r>
                        <a:rPr lang="en-US" b="0" i="1" smtClean="0">
                          <a:latin typeface="Cambria Math"/>
                        </a:rPr>
                        <m:t>(</m:t>
                      </m:r>
                      <m:r>
                        <a:rPr lang="en-US" b="0" i="1" smtClean="0">
                          <a:latin typeface="Cambria Math"/>
                        </a:rPr>
                        <m:t>𝐸𝑀𝑃𝑇𝑌</m:t>
                      </m:r>
                      <m:r>
                        <a:rPr lang="en-US" b="0" i="1" smtClean="0">
                          <a:latin typeface="Cambria Math"/>
                        </a:rPr>
                        <m:t>)+2</m:t>
                      </m:r>
                      <m:r>
                        <a:rPr lang="en-US" b="0" i="1" smtClean="0">
                          <a:latin typeface="Cambria Math"/>
                        </a:rPr>
                        <m:t>𝑆𝐷</m:t>
                      </m:r>
                      <m:r>
                        <a:rPr lang="en-US" b="0" i="1" smtClean="0">
                          <a:latin typeface="Cambria Math"/>
                        </a:rPr>
                        <m:t>(</m:t>
                      </m:r>
                      <m:r>
                        <a:rPr lang="en-US" b="0" i="1" smtClean="0">
                          <a:latin typeface="Cambria Math"/>
                        </a:rPr>
                        <m:t>𝐸𝑀𝑃𝑇𝑌</m:t>
                      </m:r>
                      <m:r>
                        <a:rPr lang="en-US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4589" y="3000090"/>
                <a:ext cx="4752528" cy="369332"/>
              </a:xfrm>
              <a:prstGeom prst="rect">
                <a:avLst/>
              </a:prstGeom>
              <a:blipFill rotWithShape="1">
                <a:blip r:embed="rId2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899592" y="1364575"/>
            <a:ext cx="7704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/>
              <a:t>«Отрицательный» контроль</a:t>
            </a:r>
            <a:r>
              <a:rPr lang="en-US" dirty="0" smtClean="0"/>
              <a:t>:</a:t>
            </a:r>
            <a:endParaRPr lang="ru-RU" dirty="0" smtClean="0"/>
          </a:p>
          <a:p>
            <a:pPr marL="342900" indent="-342900">
              <a:buAutoNum type="arabicPeriod"/>
            </a:pPr>
            <a:endParaRPr lang="en-US" dirty="0" smtClean="0"/>
          </a:p>
          <a:p>
            <a:r>
              <a:rPr lang="ru-RU" dirty="0" smtClean="0"/>
              <a:t>Имея 80 пустых (</a:t>
            </a:r>
            <a:r>
              <a:rPr lang="en-US" dirty="0" smtClean="0"/>
              <a:t>EMPTY</a:t>
            </a:r>
            <a:r>
              <a:rPr lang="ru-RU" dirty="0" smtClean="0"/>
              <a:t>) пептидов в каждом образце</a:t>
            </a:r>
            <a:r>
              <a:rPr lang="en-US" dirty="0" smtClean="0"/>
              <a:t>, </a:t>
            </a:r>
            <a:r>
              <a:rPr lang="ru-RU" dirty="0" smtClean="0"/>
              <a:t>находим пороговое значение </a:t>
            </a:r>
            <a:r>
              <a:rPr lang="en-US" dirty="0" smtClean="0"/>
              <a:t>t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891839" y="3717032"/>
            <a:ext cx="77048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Считаем неинформативными те пептиды, на которых реакция не преодолела пороговое значение ни в одном из образцов.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899592" y="4904293"/>
            <a:ext cx="7704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итоге</a:t>
            </a:r>
            <a:r>
              <a:rPr lang="ru-RU" dirty="0"/>
              <a:t> , убрав 342 неинформативных </a:t>
            </a:r>
            <a:r>
              <a:rPr lang="ru-RU" dirty="0" smtClean="0"/>
              <a:t>пептида, удалось сократить размерность с 10368 до 10026.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151620" y="3000090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</a:t>
            </a:r>
            <a:r>
              <a:rPr lang="ru-RU" dirty="0" smtClean="0"/>
              <a:t>4</a:t>
            </a:r>
            <a:r>
              <a:rPr lang="en-US" dirty="0" smtClean="0"/>
              <a:t>)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C744-56B9-4E08-9C44-64AEA3114E3F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191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Уменьшение размерности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827584" y="1331476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ru-RU" dirty="0" smtClean="0"/>
              <a:t>Выделение информативных пептидов: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154" y="2146176"/>
            <a:ext cx="4213334" cy="32990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674" y="2146176"/>
            <a:ext cx="4213334" cy="3299048"/>
          </a:xfrm>
          <a:prstGeom prst="rect">
            <a:avLst/>
          </a:prstGeom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C744-56B9-4E08-9C44-64AEA3114E3F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93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Информативные пептиды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711349"/>
            <a:ext cx="2758426" cy="4525963"/>
          </a:xfrm>
        </p:spPr>
      </p:pic>
      <p:sp>
        <p:nvSpPr>
          <p:cNvPr id="5" name="TextBox 4"/>
          <p:cNvSpPr txBox="1"/>
          <p:nvPr/>
        </p:nvSpPr>
        <p:spPr>
          <a:xfrm>
            <a:off x="5292080" y="3259021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Максимум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313919" y="5373216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Минимум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306166" y="4437112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Среднее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275856" y="3079501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ND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300230" y="4727120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BC</a:t>
            </a:r>
            <a:endParaRPr lang="ru-RU" dirty="0"/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3654085" y="3391806"/>
            <a:ext cx="197835" cy="4077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3753002" y="4859739"/>
            <a:ext cx="674982" cy="5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4786199" y="4632319"/>
            <a:ext cx="519967" cy="9480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H="1">
            <a:off x="4786199" y="3454228"/>
            <a:ext cx="505881" cy="48936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H="1" flipV="1">
            <a:off x="4786199" y="5383757"/>
            <a:ext cx="527720" cy="1846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292080" y="3861048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75-я </a:t>
            </a:r>
            <a:r>
              <a:rPr lang="ru-RU" dirty="0" err="1" smtClean="0"/>
              <a:t>процентиль</a:t>
            </a:r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5292080" y="4869160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25-</a:t>
            </a:r>
            <a:r>
              <a:rPr lang="ru-RU" dirty="0" smtClean="0"/>
              <a:t>я </a:t>
            </a:r>
            <a:r>
              <a:rPr lang="ru-RU" dirty="0" err="1" smtClean="0"/>
              <a:t>процентиль</a:t>
            </a:r>
            <a:endParaRPr lang="ru-RU" dirty="0"/>
          </a:p>
        </p:txBody>
      </p:sp>
      <p:cxnSp>
        <p:nvCxnSpPr>
          <p:cNvPr id="37" name="Прямая со стрелкой 36"/>
          <p:cNvCxnSpPr/>
          <p:nvPr/>
        </p:nvCxnSpPr>
        <p:spPr>
          <a:xfrm flipH="1">
            <a:off x="4771685" y="4056255"/>
            <a:ext cx="520395" cy="4821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H="1" flipV="1">
            <a:off x="4786199" y="4911786"/>
            <a:ext cx="505881" cy="15258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5" name="Рисунок 4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62805"/>
            <a:ext cx="9144000" cy="4846515"/>
          </a:xfrm>
          <a:prstGeom prst="rect">
            <a:avLst/>
          </a:prstGeom>
        </p:spPr>
      </p:pic>
      <p:sp>
        <p:nvSpPr>
          <p:cNvPr id="58" name="Нижний колонтитул 5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9" name="Номер слайда 5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C744-56B9-4E08-9C44-64AEA3114E3F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058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Классификация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304" y="2301208"/>
            <a:ext cx="4007144" cy="3000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301208"/>
            <a:ext cx="4007144" cy="3000000"/>
          </a:xfrm>
          <a:prstGeom prst="rect">
            <a:avLst/>
          </a:prstGeom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C744-56B9-4E08-9C44-64AEA3114E3F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6190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Классификация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029" y="2060848"/>
            <a:ext cx="4274286" cy="3200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173" y="2060848"/>
            <a:ext cx="4274286" cy="3200000"/>
          </a:xfrm>
          <a:prstGeom prst="rect">
            <a:avLst/>
          </a:prstGeom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C744-56B9-4E08-9C44-64AEA3114E3F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095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Классификация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029200"/>
            <a:ext cx="4274286" cy="3200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790" y="2029135"/>
            <a:ext cx="4274286" cy="3200000"/>
          </a:xfrm>
          <a:prstGeom prst="rect">
            <a:avLst/>
          </a:prstGeom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C744-56B9-4E08-9C44-64AEA3114E3F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48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Метод наименьших квадратов</a:t>
            </a:r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1340768"/>
            <a:ext cx="2299654" cy="208014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55576" y="1412776"/>
            <a:ext cx="52565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Метод заключается в нахождении коэффициентов уравнения, связывающего класс объекта с его признаками, путём минимизации суммы квадратов отклонений предсказанных классов объектов обучающей выборки от их истинного значения.</a:t>
            </a:r>
            <a:endParaRPr lang="ru-RU" dirty="0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328" y="3043916"/>
            <a:ext cx="2486025" cy="361950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094391"/>
              </p:ext>
            </p:extLst>
          </p:nvPr>
        </p:nvGraphicFramePr>
        <p:xfrm>
          <a:off x="539553" y="3645024"/>
          <a:ext cx="8064895" cy="29050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53267"/>
                <a:gridCol w="1174479"/>
                <a:gridCol w="1240899"/>
                <a:gridCol w="1502651"/>
                <a:gridCol w="1357233"/>
                <a:gridCol w="1036366"/>
              </a:tblGrid>
              <a:tr h="543146"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b="1" u="none" strike="noStrike" dirty="0">
                          <a:effectLst/>
                        </a:rPr>
                        <a:t>Предобработка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b="1" u="none" strike="noStrike" dirty="0">
                          <a:effectLst/>
                        </a:rPr>
                        <a:t>Уменьшение размерности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b="1" u="none" strike="noStrike" dirty="0">
                          <a:effectLst/>
                        </a:rPr>
                        <a:t>Количество переменных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b="1" u="none" strike="noStrike" dirty="0">
                          <a:effectLst/>
                        </a:rPr>
                        <a:t>Чувствительность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b="1" u="none" strike="noStrike" dirty="0">
                          <a:effectLst/>
                        </a:rPr>
                        <a:t>Специфичность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b="1" u="none" strike="noStrike" dirty="0">
                          <a:effectLst/>
                        </a:rPr>
                        <a:t>Точность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420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F635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u="none" strike="noStrike" dirty="0" smtClean="0">
                          <a:effectLst/>
                        </a:rPr>
                        <a:t>Стьюдента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10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90%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84</a:t>
                      </a:r>
                      <a:r>
                        <a:rPr lang="ru-RU" sz="1400" u="none" strike="noStrike" dirty="0" smtClean="0">
                          <a:effectLst/>
                        </a:rPr>
                        <a:t>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9420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F635/B635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u="none" strike="noStrike" dirty="0" smtClean="0">
                          <a:effectLst/>
                        </a:rPr>
                        <a:t>Пирсона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90%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84%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</a:tr>
              <a:tr h="29420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F635/median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u="none" strike="noStrike" dirty="0" smtClean="0">
                          <a:effectLst/>
                        </a:rPr>
                        <a:t>Стьюдента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88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100%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92</a:t>
                      </a:r>
                      <a:r>
                        <a:rPr lang="ru-RU" sz="1400" u="none" strike="noStrike" dirty="0" smtClean="0">
                          <a:effectLst/>
                        </a:rPr>
                        <a:t>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02433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(F635/B635)/med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u="none" strike="noStrike" dirty="0" smtClean="0">
                          <a:effectLst/>
                        </a:rPr>
                        <a:t>Стьюдента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10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93,33%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88</a:t>
                      </a:r>
                      <a:r>
                        <a:rPr lang="ru-RU" sz="1400" u="none" strike="noStrike" dirty="0" smtClean="0">
                          <a:effectLst/>
                        </a:rPr>
                        <a:t>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</a:tr>
              <a:tr h="29420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log(F635)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u="none" strike="noStrike" dirty="0" smtClean="0">
                          <a:effectLst/>
                        </a:rPr>
                        <a:t>Пирсона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156-200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100%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100%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100%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A2F0A6"/>
                    </a:solidFill>
                  </a:tcPr>
                </a:tc>
              </a:tr>
              <a:tr h="29420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log(F635/B635)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u="none" strike="noStrike" dirty="0" smtClean="0">
                          <a:effectLst/>
                        </a:rPr>
                        <a:t>Пирсона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146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90%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93,33%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92%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</a:tr>
              <a:tr h="29420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log(F635/median)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u="none" strike="noStrike" dirty="0" smtClean="0">
                          <a:effectLst/>
                        </a:rPr>
                        <a:t>Пирсона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114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90%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84%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9420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log((F635/B635)/med)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effectLst/>
                        </a:rPr>
                        <a:t>Стьюдента</a:t>
                      </a:r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148-174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90%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93,33%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92</a:t>
                      </a:r>
                      <a:r>
                        <a:rPr lang="ru-RU" sz="1400" u="none" strike="noStrike" dirty="0" smtClean="0">
                          <a:effectLst/>
                        </a:rPr>
                        <a:t>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067058" y="3036534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</a:t>
            </a:r>
            <a:r>
              <a:rPr lang="ru-RU" dirty="0" smtClean="0"/>
              <a:t>5</a:t>
            </a:r>
            <a:r>
              <a:rPr lang="en-US" dirty="0" smtClean="0"/>
              <a:t>)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C744-56B9-4E08-9C44-64AEA3114E3F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8728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Метод опорных векторов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340767"/>
            <a:ext cx="2160240" cy="23290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5576" y="1412776"/>
            <a:ext cx="55446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Основная идея метода – нахождение гиперплоскости разделяющей объекты одного класса от объектов другого класса.</a:t>
            </a:r>
            <a:endParaRPr lang="ru-RU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9073610"/>
              </p:ext>
            </p:extLst>
          </p:nvPr>
        </p:nvGraphicFramePr>
        <p:xfrm>
          <a:off x="539553" y="3645024"/>
          <a:ext cx="8064895" cy="29050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53267"/>
                <a:gridCol w="1174479"/>
                <a:gridCol w="1240899"/>
                <a:gridCol w="1502651"/>
                <a:gridCol w="1357233"/>
                <a:gridCol w="1036366"/>
              </a:tblGrid>
              <a:tr h="543146"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b="1" u="none" strike="noStrike" dirty="0">
                          <a:effectLst/>
                        </a:rPr>
                        <a:t>Предобработка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b="1" u="none" strike="noStrike" dirty="0">
                          <a:effectLst/>
                        </a:rPr>
                        <a:t>Уменьшение размерности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b="1" u="none" strike="noStrike" dirty="0">
                          <a:effectLst/>
                        </a:rPr>
                        <a:t>Количество переменных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b="1" u="none" strike="noStrike" dirty="0">
                          <a:effectLst/>
                        </a:rPr>
                        <a:t>Чувствительность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b="1" u="none" strike="noStrike" dirty="0">
                          <a:effectLst/>
                        </a:rPr>
                        <a:t>Специфичность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b="1" u="none" strike="noStrike" dirty="0">
                          <a:effectLst/>
                        </a:rPr>
                        <a:t>Точность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420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F635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effectLst/>
                        </a:rPr>
                        <a:t>Стьюдента</a:t>
                      </a:r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10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90%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84</a:t>
                      </a:r>
                      <a:r>
                        <a:rPr lang="ru-RU" sz="1400" u="none" strike="noStrike" dirty="0" smtClean="0">
                          <a:effectLst/>
                        </a:rPr>
                        <a:t>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9420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F635/B635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u="none" strike="noStrike" dirty="0" smtClean="0">
                          <a:effectLst/>
                        </a:rPr>
                        <a:t>Пирсона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90%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84%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</a:tr>
              <a:tr h="29420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F635/median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u="none" strike="noStrike" dirty="0" smtClean="0">
                          <a:effectLst/>
                        </a:rPr>
                        <a:t>Пирсона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176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70%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93,33%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84%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02433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(F635/B635)/med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u="none" strike="noStrike" dirty="0" smtClean="0">
                          <a:effectLst/>
                        </a:rPr>
                        <a:t>Пирсона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10-16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86,67%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84%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</a:tr>
              <a:tr h="29420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log(F635)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u="none" strike="noStrike" dirty="0" smtClean="0">
                          <a:effectLst/>
                        </a:rPr>
                        <a:t>Пирсона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132-200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90%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93,33%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92%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A2F0A6"/>
                    </a:solidFill>
                  </a:tcPr>
                </a:tc>
              </a:tr>
              <a:tr h="29420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log(F635/B635)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u="none" strike="noStrike" dirty="0" smtClean="0">
                          <a:effectLst/>
                        </a:rPr>
                        <a:t>Пирсона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166-180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86,67%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84%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</a:tr>
              <a:tr h="29420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log(F635/median)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u="none" strike="noStrike" dirty="0" smtClean="0">
                          <a:effectLst/>
                        </a:rPr>
                        <a:t>Пирсона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170-192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9420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log((F635/B635)/med)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u="none" strike="noStrike" dirty="0" smtClean="0">
                          <a:effectLst/>
                        </a:rPr>
                        <a:t>Пирсона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170-192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86,67%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84%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C744-56B9-4E08-9C44-64AEA3114E3F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2555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Наивный байесовский классификатор</a:t>
            </a:r>
            <a:endParaRPr lang="ru-RU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755576" y="1425550"/>
            <a:ext cx="7560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Простой вероятностный классификатор, основанный на применении Теоремы Байеса. Основная идея – отнести объект к тому классу, который наиболее вероятен для его текущего состояния переменных.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2611760"/>
            <a:ext cx="3295650" cy="457200"/>
          </a:xfrm>
          <a:prstGeom prst="rect">
            <a:avLst/>
          </a:prstGeom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5150907"/>
              </p:ext>
            </p:extLst>
          </p:nvPr>
        </p:nvGraphicFramePr>
        <p:xfrm>
          <a:off x="539553" y="3645024"/>
          <a:ext cx="8064895" cy="29050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53267"/>
                <a:gridCol w="1174479"/>
                <a:gridCol w="1240899"/>
                <a:gridCol w="1502651"/>
                <a:gridCol w="1357233"/>
                <a:gridCol w="1036366"/>
              </a:tblGrid>
              <a:tr h="543146"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b="1" u="none" strike="noStrike" dirty="0">
                          <a:effectLst/>
                        </a:rPr>
                        <a:t>Предобработка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b="1" u="none" strike="noStrike" dirty="0">
                          <a:effectLst/>
                        </a:rPr>
                        <a:t>Уменьшение размерности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b="1" u="none" strike="noStrike" dirty="0">
                          <a:effectLst/>
                        </a:rPr>
                        <a:t>Количество переменных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b="1" u="none" strike="noStrike" dirty="0">
                          <a:effectLst/>
                        </a:rPr>
                        <a:t>Чувствительность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b="1" u="none" strike="noStrike" dirty="0">
                          <a:effectLst/>
                        </a:rPr>
                        <a:t>Специфичность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b="1" u="none" strike="noStrike" dirty="0">
                          <a:effectLst/>
                        </a:rPr>
                        <a:t>Точность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420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F635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u="none" strike="noStrike" dirty="0" smtClean="0">
                          <a:effectLst/>
                        </a:rPr>
                        <a:t>Пирсона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70%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93,33%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84 </a:t>
                      </a:r>
                      <a:r>
                        <a:rPr lang="ru-RU" sz="1400" u="none" strike="noStrike" dirty="0" smtClean="0">
                          <a:effectLst/>
                        </a:rPr>
                        <a:t>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9420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F635/B635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u="none" strike="noStrike" dirty="0" smtClean="0">
                          <a:effectLst/>
                        </a:rPr>
                        <a:t>Пирсона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90%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86,67%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88%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A2F0A6"/>
                    </a:solidFill>
                  </a:tcPr>
                </a:tc>
              </a:tr>
              <a:tr h="29420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F635/median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u="none" strike="noStrike" dirty="0" smtClean="0">
                          <a:effectLst/>
                        </a:rPr>
                        <a:t>Пирсона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86-118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70%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100%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88%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A2F0A6"/>
                    </a:solidFill>
                  </a:tcPr>
                </a:tc>
              </a:tr>
              <a:tr h="302433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(F635/B635)/med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u="none" strike="noStrike" dirty="0" smtClean="0">
                          <a:effectLst/>
                        </a:rPr>
                        <a:t>Пирсона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182-200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70%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100%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88%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A2F0A6"/>
                    </a:solidFill>
                  </a:tcPr>
                </a:tc>
              </a:tr>
              <a:tr h="29420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log(F635)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u="none" strike="noStrike" dirty="0" smtClean="0">
                          <a:effectLst/>
                        </a:rPr>
                        <a:t>Пирсона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38-50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60%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72%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9420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log(F635/B635)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u="none" strike="noStrike" dirty="0" smtClean="0">
                          <a:effectLst/>
                        </a:rPr>
                        <a:t>Пирсона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40-78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86,67%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84%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</a:tr>
              <a:tr h="29420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log(F635/median)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effectLst/>
                        </a:rPr>
                        <a:t>Стьюдента</a:t>
                      </a:r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66-112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70%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86,67%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80</a:t>
                      </a:r>
                      <a:r>
                        <a:rPr lang="ru-RU" sz="1400" u="none" strike="noStrike" dirty="0" smtClean="0">
                          <a:effectLst/>
                        </a:rPr>
                        <a:t>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9420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log((F635/B635)/med)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effectLst/>
                        </a:rPr>
                        <a:t>Стьюдента</a:t>
                      </a:r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12-200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70%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86,67%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80</a:t>
                      </a:r>
                      <a:r>
                        <a:rPr lang="ru-RU" sz="1400" u="none" strike="noStrike" dirty="0" smtClean="0">
                          <a:effectLst/>
                        </a:rPr>
                        <a:t>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C744-56B9-4E08-9C44-64AEA3114E3F}" type="slidenum">
              <a:rPr lang="ru-RU" smtClean="0"/>
              <a:t>19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091285" y="2655694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</a:t>
            </a:r>
            <a:r>
              <a:rPr lang="ru-RU" dirty="0"/>
              <a:t>6</a:t>
            </a:r>
            <a:r>
              <a:rPr lang="en-US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7767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Суть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Исследования в рамках </a:t>
            </a:r>
            <a:r>
              <a:rPr lang="ru-RU" sz="2800" dirty="0" smtClean="0"/>
              <a:t>Российско</a:t>
            </a:r>
            <a:r>
              <a:rPr lang="ru-RU" sz="2800" dirty="0"/>
              <a:t>‑</a:t>
            </a:r>
            <a:r>
              <a:rPr lang="ru-RU" sz="2800" dirty="0" smtClean="0"/>
              <a:t>Американского </a:t>
            </a:r>
            <a:r>
              <a:rPr lang="ru-RU" sz="2800" dirty="0" smtClean="0"/>
              <a:t>противоракового центра</a:t>
            </a:r>
            <a:endParaRPr lang="ru-RU" sz="28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C744-56B9-4E08-9C44-64AEA3114E3F}" type="slidenum">
              <a:rPr lang="ru-RU" smtClean="0"/>
              <a:t>2</a:t>
            </a:fld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492896"/>
            <a:ext cx="6192688" cy="3967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020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k-</a:t>
            </a:r>
            <a:r>
              <a:rPr lang="ru-RU" dirty="0" smtClean="0"/>
              <a:t>ближайших соседей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776" y="1340768"/>
            <a:ext cx="2566696" cy="223224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5576" y="1412776"/>
            <a:ext cx="51125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Основным принципом метода ближайших соседей является то, что объект присваивается тому классу, который является наиболее распространённым среди соседей данного элемента.</a:t>
            </a:r>
            <a:endParaRPr lang="ru-RU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0219839"/>
              </p:ext>
            </p:extLst>
          </p:nvPr>
        </p:nvGraphicFramePr>
        <p:xfrm>
          <a:off x="539553" y="3645024"/>
          <a:ext cx="8064895" cy="29050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53267"/>
                <a:gridCol w="1174479"/>
                <a:gridCol w="1240899"/>
                <a:gridCol w="1502651"/>
                <a:gridCol w="1357233"/>
                <a:gridCol w="1036366"/>
              </a:tblGrid>
              <a:tr h="543146"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b="1" u="none" strike="noStrike" dirty="0">
                          <a:effectLst/>
                        </a:rPr>
                        <a:t>Предобработка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b="1" u="none" strike="noStrike" dirty="0">
                          <a:effectLst/>
                        </a:rPr>
                        <a:t>Уменьшение размерности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b="1" u="none" strike="noStrike" dirty="0">
                          <a:effectLst/>
                        </a:rPr>
                        <a:t>Количество переменных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b="1" u="none" strike="noStrike" dirty="0">
                          <a:effectLst/>
                        </a:rPr>
                        <a:t>Чувствительность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b="1" u="none" strike="noStrike" dirty="0">
                          <a:effectLst/>
                        </a:rPr>
                        <a:t>Специфичность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b="1" u="none" strike="noStrike" dirty="0">
                          <a:effectLst/>
                        </a:rPr>
                        <a:t>Точность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420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F635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u="none" strike="noStrike" dirty="0" smtClean="0">
                          <a:effectLst/>
                        </a:rPr>
                        <a:t>Пирсона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70%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93,33%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84 </a:t>
                      </a:r>
                      <a:r>
                        <a:rPr lang="ru-RU" sz="1400" u="none" strike="noStrike" dirty="0" smtClean="0">
                          <a:effectLst/>
                        </a:rPr>
                        <a:t>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9420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F635/B635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u="none" strike="noStrike" dirty="0" smtClean="0">
                          <a:effectLst/>
                        </a:rPr>
                        <a:t>Пирсона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90%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86,67%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88%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</a:tr>
              <a:tr h="29420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F635/median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effectLst/>
                        </a:rPr>
                        <a:t>Стьюдента</a:t>
                      </a:r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22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70%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76</a:t>
                      </a:r>
                      <a:r>
                        <a:rPr lang="ru-RU" sz="1400" u="none" strike="noStrike" dirty="0" smtClean="0">
                          <a:effectLst/>
                        </a:rPr>
                        <a:t>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02433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(F635/B635)/med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u="none" strike="noStrike" dirty="0" smtClean="0">
                          <a:effectLst/>
                        </a:rPr>
                        <a:t>Пирсона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</a:tr>
              <a:tr h="29420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log(F635)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u="none" strike="noStrike" dirty="0" smtClean="0">
                          <a:effectLst/>
                        </a:rPr>
                        <a:t>Пирсона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100%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92%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A2F0A6"/>
                    </a:solidFill>
                  </a:tcPr>
                </a:tc>
              </a:tr>
              <a:tr h="29420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log(F635/B635)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effectLst/>
                        </a:rPr>
                        <a:t>Стьюдента</a:t>
                      </a:r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192-200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100%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86,67%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92</a:t>
                      </a:r>
                      <a:r>
                        <a:rPr lang="ru-RU" sz="1400" u="none" strike="noStrike" dirty="0" smtClean="0">
                          <a:effectLst/>
                        </a:rPr>
                        <a:t>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A2F0A6"/>
                    </a:solidFill>
                  </a:tcPr>
                </a:tc>
              </a:tr>
              <a:tr h="29420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log(F635/median)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effectLst/>
                        </a:rPr>
                        <a:t>Стьюдента</a:t>
                      </a:r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16-20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70%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73,33%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72</a:t>
                      </a:r>
                      <a:r>
                        <a:rPr lang="ru-RU" sz="1400" u="none" strike="noStrike" dirty="0" smtClean="0">
                          <a:effectLst/>
                        </a:rPr>
                        <a:t>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9420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log((F635/B635)/med)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effectLst/>
                        </a:rPr>
                        <a:t>Стьюдента</a:t>
                      </a:r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174-200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90%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73,33%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80</a:t>
                      </a:r>
                      <a:r>
                        <a:rPr lang="ru-RU" sz="1400" u="none" strike="noStrike" dirty="0" smtClean="0">
                          <a:effectLst/>
                        </a:rPr>
                        <a:t>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C744-56B9-4E08-9C44-64AEA3114E3F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6235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Метод байесовского оценивания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971" y="1124744"/>
            <a:ext cx="2882925" cy="254044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434" y="1124744"/>
            <a:ext cx="2882926" cy="2540442"/>
          </a:xfrm>
          <a:prstGeom prst="rect">
            <a:avLst/>
          </a:prstGeom>
        </p:spPr>
      </p:pic>
      <p:sp>
        <p:nvSpPr>
          <p:cNvPr id="10" name="Стрелка вправо 9"/>
          <p:cNvSpPr/>
          <p:nvPr/>
        </p:nvSpPr>
        <p:spPr>
          <a:xfrm>
            <a:off x="3773500" y="2474172"/>
            <a:ext cx="936104" cy="1296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232649"/>
              </p:ext>
            </p:extLst>
          </p:nvPr>
        </p:nvGraphicFramePr>
        <p:xfrm>
          <a:off x="539553" y="3645024"/>
          <a:ext cx="8064895" cy="29050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53267"/>
                <a:gridCol w="1174479"/>
                <a:gridCol w="1240899"/>
                <a:gridCol w="1502651"/>
                <a:gridCol w="1357233"/>
                <a:gridCol w="1036366"/>
              </a:tblGrid>
              <a:tr h="543146"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b="1" u="none" strike="noStrike" dirty="0">
                          <a:effectLst/>
                        </a:rPr>
                        <a:t>Предобработка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b="1" u="none" strike="noStrike" dirty="0">
                          <a:effectLst/>
                        </a:rPr>
                        <a:t>Уменьшение размерности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b="1" u="none" strike="noStrike" dirty="0">
                          <a:effectLst/>
                        </a:rPr>
                        <a:t>Количество переменных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b="1" u="none" strike="noStrike" dirty="0">
                          <a:effectLst/>
                        </a:rPr>
                        <a:t>Чувствительность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b="1" u="none" strike="noStrike" dirty="0">
                          <a:effectLst/>
                        </a:rPr>
                        <a:t>Специфичность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b="1" u="none" strike="noStrike" dirty="0">
                          <a:effectLst/>
                        </a:rPr>
                        <a:t>Точность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420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F635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u="none" strike="noStrike" dirty="0" smtClean="0">
                          <a:effectLst/>
                        </a:rPr>
                        <a:t>Пирсона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90%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86,67%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88</a:t>
                      </a:r>
                      <a:r>
                        <a:rPr lang="ru-RU" sz="1400" u="none" strike="noStrike" dirty="0" smtClean="0">
                          <a:effectLst/>
                        </a:rPr>
                        <a:t>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A2F0A6"/>
                    </a:solidFill>
                  </a:tcPr>
                </a:tc>
              </a:tr>
              <a:tr h="29420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F635/B635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u="none" strike="noStrike" dirty="0" smtClean="0">
                          <a:effectLst/>
                        </a:rPr>
                        <a:t>Пирсона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6-40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90%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84%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</a:tr>
              <a:tr h="29420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F635/median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effectLst/>
                        </a:rPr>
                        <a:t>Стьюдента</a:t>
                      </a:r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44-88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70%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86,67%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80</a:t>
                      </a:r>
                      <a:r>
                        <a:rPr lang="ru-RU" sz="1400" u="none" strike="noStrike" dirty="0" smtClean="0">
                          <a:effectLst/>
                        </a:rPr>
                        <a:t>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02433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(F635/B635)/med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u="none" strike="noStrike" dirty="0" smtClean="0">
                          <a:effectLst/>
                        </a:rPr>
                        <a:t>Пирсона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12-24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86%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84%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</a:tr>
              <a:tr h="29420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log(F635)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u="none" strike="noStrike" dirty="0" smtClean="0">
                          <a:effectLst/>
                        </a:rPr>
                        <a:t>Пирсона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12-16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90%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86,67%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88%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A2F0A6"/>
                    </a:solidFill>
                  </a:tcPr>
                </a:tc>
              </a:tr>
              <a:tr h="29420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log(F635/B635)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u="none" strike="noStrike" dirty="0" smtClean="0">
                          <a:effectLst/>
                        </a:rPr>
                        <a:t>Пирсона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90-132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70%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93,33%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84%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</a:tr>
              <a:tr h="29420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log(F635/median)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effectLst/>
                        </a:rPr>
                        <a:t>Стьюдента</a:t>
                      </a:r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20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70%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76</a:t>
                      </a:r>
                      <a:r>
                        <a:rPr lang="ru-RU" sz="1400" u="none" strike="noStrike" dirty="0" smtClean="0">
                          <a:effectLst/>
                        </a:rPr>
                        <a:t>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9420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log((F635/B635)/med)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effectLst/>
                        </a:rPr>
                        <a:t>Стьюдента</a:t>
                      </a:r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12-16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86,67%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 dirty="0" smtClean="0">
                          <a:effectLst/>
                        </a:rPr>
                        <a:t>84</a:t>
                      </a:r>
                      <a:r>
                        <a:rPr lang="ru-RU" sz="1400" u="none" strike="noStrike" dirty="0" smtClean="0">
                          <a:effectLst/>
                        </a:rPr>
                        <a:t>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C744-56B9-4E08-9C44-64AEA3114E3F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3680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Назначение </a:t>
            </a:r>
            <a:r>
              <a:rPr lang="ru-RU" dirty="0" smtClean="0"/>
              <a:t>ИС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99381"/>
            <a:ext cx="8229600" cy="3784767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Применяется лаборантами Российско-Американского </a:t>
            </a:r>
            <a:r>
              <a:rPr lang="ru-RU" dirty="0"/>
              <a:t>противоракового центра и </a:t>
            </a:r>
            <a:r>
              <a:rPr lang="ru-RU" dirty="0" smtClean="0"/>
              <a:t>алтайского краевого </a:t>
            </a:r>
            <a:r>
              <a:rPr lang="ru-RU" dirty="0" smtClean="0"/>
              <a:t>онкологического </a:t>
            </a:r>
            <a:r>
              <a:rPr lang="ru-RU" dirty="0" smtClean="0"/>
              <a:t> диспансера «Надежда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C744-56B9-4E08-9C44-64AEA3114E3F}" type="slidenum">
              <a:rPr lang="ru-RU" smtClean="0"/>
              <a:t>22</a:t>
            </a:fld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8286" y="5784148"/>
            <a:ext cx="1518130" cy="1005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9384"/>
            <a:ext cx="1171575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790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Платформы и технологии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</a:t>
            </a:r>
            <a:r>
              <a:rPr lang="ru-RU" dirty="0"/>
              <a:t>-</a:t>
            </a:r>
            <a:r>
              <a:rPr lang="en-US" dirty="0"/>
              <a:t>statistic </a:t>
            </a:r>
            <a:r>
              <a:rPr lang="en-US" dirty="0" smtClean="0"/>
              <a:t>toolbox</a:t>
            </a:r>
          </a:p>
          <a:p>
            <a:r>
              <a:rPr lang="en-US" dirty="0" err="1" smtClean="0"/>
              <a:t>BioConductor</a:t>
            </a:r>
            <a:endParaRPr lang="ru-RU" dirty="0" smtClean="0"/>
          </a:p>
          <a:p>
            <a:r>
              <a:rPr lang="ru-RU" dirty="0" err="1" smtClean="0"/>
              <a:t>MatLab</a:t>
            </a:r>
            <a:r>
              <a:rPr lang="ru-RU" dirty="0" smtClean="0"/>
              <a:t> </a:t>
            </a:r>
            <a:r>
              <a:rPr lang="ru-RU" dirty="0"/>
              <a:t>(на стадии разработки алгоритмов</a:t>
            </a:r>
            <a:r>
              <a:rPr lang="ru-RU" dirty="0" smtClean="0"/>
              <a:t>)</a:t>
            </a:r>
          </a:p>
          <a:p>
            <a:r>
              <a:rPr lang="en-US" dirty="0"/>
              <a:t>Java Data </a:t>
            </a:r>
            <a:r>
              <a:rPr lang="en-US" dirty="0" smtClean="0"/>
              <a:t>Mining</a:t>
            </a:r>
          </a:p>
          <a:p>
            <a:r>
              <a:rPr lang="en-US" dirty="0"/>
              <a:t>Java Machine Learning Library</a:t>
            </a:r>
            <a:endParaRPr lang="ru-RU" dirty="0" smtClean="0"/>
          </a:p>
          <a:p>
            <a:r>
              <a:rPr lang="en-US" dirty="0" smtClean="0"/>
              <a:t>WEKA</a:t>
            </a:r>
          </a:p>
          <a:p>
            <a:r>
              <a:rPr lang="en-US" dirty="0"/>
              <a:t>KNIME</a:t>
            </a:r>
            <a:endParaRPr lang="en-US" dirty="0" smtClean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C744-56B9-4E08-9C44-64AEA3114E3F}" type="slidenum">
              <a:rPr lang="ru-RU" smtClean="0"/>
              <a:t>23</a:t>
            </a:fld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5784148"/>
            <a:ext cx="1518130" cy="1005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188640"/>
            <a:ext cx="1171575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209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Публикации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Анисимов Д.С</a:t>
            </a:r>
            <a:r>
              <a:rPr lang="ru-RU" sz="2400" dirty="0" smtClean="0"/>
              <a:t>., </a:t>
            </a:r>
            <a:r>
              <a:rPr lang="ru-RU" sz="2400" dirty="0"/>
              <a:t>Рязанов М.А</a:t>
            </a:r>
            <a:r>
              <a:rPr lang="ru-RU" sz="2400" dirty="0" smtClean="0"/>
              <a:t>., </a:t>
            </a:r>
            <a:r>
              <a:rPr lang="ru-RU" sz="2400" dirty="0"/>
              <a:t>Шаповал А.И</a:t>
            </a:r>
            <a:r>
              <a:rPr lang="ru-RU" sz="2400" dirty="0" smtClean="0"/>
              <a:t>. </a:t>
            </a:r>
            <a:r>
              <a:rPr lang="ru-RU" sz="2400" dirty="0"/>
              <a:t>Подход к обработке многомерных данных пептидных микрочипов. Известия Алтайского государственного университета. - 2015. - N1/2(85) </a:t>
            </a:r>
            <a:endParaRPr lang="ru-RU" sz="2400" dirty="0" smtClean="0"/>
          </a:p>
          <a:p>
            <a:r>
              <a:rPr lang="ru-RU" sz="2400" dirty="0"/>
              <a:t>Анисимов Д.С., Рязанов М.А., Шаповал А.И. Математические методы обработки данных пептидных микрочипов // </a:t>
            </a:r>
            <a:r>
              <a:rPr lang="ru-RU" sz="2400" dirty="0" smtClean="0"/>
              <a:t>Сборник трудов всероссийской конференции по математике. – Барнаул: Издательство </a:t>
            </a:r>
            <a:r>
              <a:rPr lang="ru-RU" sz="2400" dirty="0" err="1" smtClean="0"/>
              <a:t>АлтГУ</a:t>
            </a:r>
            <a:r>
              <a:rPr lang="ru-RU" sz="2400" dirty="0" smtClean="0"/>
              <a:t>, 2015. </a:t>
            </a:r>
            <a:r>
              <a:rPr lang="ru-RU" sz="2400" smtClean="0"/>
              <a:t>– С. 92-94</a:t>
            </a:r>
            <a:endParaRPr lang="ru-RU" sz="24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C744-56B9-4E08-9C44-64AEA3114E3F}" type="slidenum">
              <a:rPr lang="ru-RU" smtClean="0"/>
              <a:t>24</a:t>
            </a:fld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5784148"/>
            <a:ext cx="1518130" cy="1005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171575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115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Разработчики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Анисимов Д.С. аспирант </a:t>
            </a:r>
          </a:p>
          <a:p>
            <a:r>
              <a:rPr lang="ru-RU" dirty="0"/>
              <a:t>Колосова Е.А. </a:t>
            </a:r>
            <a:r>
              <a:rPr lang="ru-RU" dirty="0" smtClean="0"/>
              <a:t>аспирант</a:t>
            </a:r>
          </a:p>
          <a:p>
            <a:r>
              <a:rPr lang="ru-RU" dirty="0"/>
              <a:t>Лазарев А.Ф. главный врач ГУЗ "Алтайский краевой онкологический </a:t>
            </a:r>
            <a:r>
              <a:rPr lang="ru-RU" dirty="0" smtClean="0"/>
              <a:t>диспансер«</a:t>
            </a:r>
          </a:p>
          <a:p>
            <a:r>
              <a:rPr lang="ru-RU" dirty="0"/>
              <a:t>Подлесных С.В. </a:t>
            </a:r>
            <a:r>
              <a:rPr lang="ru-RU" dirty="0" smtClean="0"/>
              <a:t>аспирант</a:t>
            </a:r>
          </a:p>
          <a:p>
            <a:r>
              <a:rPr lang="ru-RU" dirty="0" smtClean="0"/>
              <a:t>Шаповал А.И</a:t>
            </a:r>
            <a:r>
              <a:rPr lang="ru-RU" dirty="0"/>
              <a:t>. к.б.н. </a:t>
            </a:r>
            <a:r>
              <a:rPr lang="ru-RU" dirty="0" smtClean="0"/>
              <a:t>директор РАПРЦ </a:t>
            </a:r>
            <a:r>
              <a:rPr lang="ru-RU" dirty="0" err="1" smtClean="0"/>
              <a:t>АлтГУ</a:t>
            </a:r>
            <a:endParaRPr lang="ru-RU" dirty="0" smtClean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C744-56B9-4E08-9C44-64AEA3114E3F}" type="slidenum">
              <a:rPr lang="ru-RU" smtClean="0"/>
              <a:t>25</a:t>
            </a:fld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5784148"/>
            <a:ext cx="1518130" cy="1005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171575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574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Исходные данные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22031"/>
            <a:ext cx="8229600" cy="4482300"/>
          </a:xfrm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C744-56B9-4E08-9C44-64AEA3114E3F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9713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Исходные данные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22031"/>
            <a:ext cx="8229600" cy="4482300"/>
          </a:xfrm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C744-56B9-4E08-9C44-64AEA3114E3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85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 работы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398904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dirty="0" smtClean="0"/>
              <a:t>10 раковых доноров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15 нормальных доноров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3-5 тестов на каждого донора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Всего 86 тестов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C744-56B9-4E08-9C44-64AEA3114E3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260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Отбор образцов на основе корреляции</a:t>
            </a:r>
            <a:endParaRPr lang="ru-R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6698452"/>
              </p:ext>
            </p:extLst>
          </p:nvPr>
        </p:nvGraphicFramePr>
        <p:xfrm>
          <a:off x="1064146" y="1988840"/>
          <a:ext cx="257175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1" name="Equation" r:id="rId3" imgW="1714320" imgH="736560" progId="Equation.DSMT4">
                  <p:embed/>
                </p:oleObj>
              </mc:Choice>
              <mc:Fallback>
                <p:oleObj name="Equation" r:id="rId3" imgW="1714320" imgH="73656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4146" y="1988840"/>
                        <a:ext cx="2571750" cy="1104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2985316"/>
              </p:ext>
            </p:extLst>
          </p:nvPr>
        </p:nvGraphicFramePr>
        <p:xfrm>
          <a:off x="1085403" y="3641517"/>
          <a:ext cx="1542381" cy="723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2" name="Equation" r:id="rId5" imgW="1028254" imgH="482391" progId="Equation.DSMT4">
                  <p:embed/>
                </p:oleObj>
              </mc:Choice>
              <mc:Fallback>
                <p:oleObj name="Equation" r:id="rId5" imgW="1028254" imgH="482391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5403" y="3641517"/>
                        <a:ext cx="1542381" cy="723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6" name="Объект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0226627"/>
              </p:ext>
            </p:extLst>
          </p:nvPr>
        </p:nvGraphicFramePr>
        <p:xfrm>
          <a:off x="1043608" y="5056071"/>
          <a:ext cx="1409088" cy="5331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3" name="Equation" r:id="rId7" imgW="939392" imgH="355446" progId="Equation.DSMT4">
                  <p:embed/>
                </p:oleObj>
              </mc:Choice>
              <mc:Fallback>
                <p:oleObj name="Equation" r:id="rId7" imgW="939392" imgH="355446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3608" y="5056071"/>
                        <a:ext cx="1409088" cy="53316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467544" y="2339588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(1)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467544" y="3779748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(2)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467544" y="5075892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(3)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3923928" y="2132856"/>
            <a:ext cx="4464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en-US" dirty="0" smtClean="0"/>
              <a:t> - </a:t>
            </a:r>
            <a:r>
              <a:rPr lang="ru-RU" dirty="0" smtClean="0"/>
              <a:t>корреляционная матрица  множества образцов </a:t>
            </a:r>
            <a:r>
              <a:rPr lang="en-US" i="1" dirty="0" smtClean="0"/>
              <a:t>M</a:t>
            </a:r>
            <a:r>
              <a:rPr lang="en-US" dirty="0" smtClean="0"/>
              <a:t> </a:t>
            </a:r>
            <a:r>
              <a:rPr lang="ru-RU" dirty="0" smtClean="0"/>
              <a:t>донора </a:t>
            </a:r>
            <a:r>
              <a:rPr lang="en-US" i="1" dirty="0" err="1" smtClean="0"/>
              <a:t>i</a:t>
            </a:r>
            <a:r>
              <a:rPr lang="ru-RU" i="1" dirty="0"/>
              <a:t>.</a:t>
            </a:r>
          </a:p>
        </p:txBody>
      </p:sp>
      <p:graphicFrame>
        <p:nvGraphicFramePr>
          <p:cNvPr id="22" name="Объект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508460"/>
              </p:ext>
            </p:extLst>
          </p:nvPr>
        </p:nvGraphicFramePr>
        <p:xfrm>
          <a:off x="4067944" y="2132856"/>
          <a:ext cx="380700" cy="36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4" name="Equation" r:id="rId9" imgW="253800" imgH="241200" progId="Equation.DSMT4">
                  <p:embed/>
                </p:oleObj>
              </mc:Choice>
              <mc:Fallback>
                <p:oleObj name="Equation" r:id="rId9" imgW="25380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067944" y="2132856"/>
                        <a:ext cx="380700" cy="36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3923928" y="3515692"/>
            <a:ext cx="44644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en-US" dirty="0" smtClean="0"/>
              <a:t> - </a:t>
            </a:r>
            <a:r>
              <a:rPr lang="ru-RU" dirty="0" smtClean="0"/>
              <a:t>индикатор превышения порога </a:t>
            </a:r>
            <a:r>
              <a:rPr lang="en-US" i="1" dirty="0" smtClean="0"/>
              <a:t>p, </a:t>
            </a:r>
            <a:r>
              <a:rPr lang="ru-RU" dirty="0" smtClean="0"/>
              <a:t>корреляцией между образцами </a:t>
            </a:r>
            <a:r>
              <a:rPr lang="en-US" i="1" dirty="0" smtClean="0"/>
              <a:t>k</a:t>
            </a:r>
            <a:r>
              <a:rPr lang="en-US" dirty="0" smtClean="0"/>
              <a:t> </a:t>
            </a:r>
            <a:r>
              <a:rPr lang="ru-RU" dirty="0" smtClean="0"/>
              <a:t>и </a:t>
            </a:r>
            <a:r>
              <a:rPr lang="en-US" i="1" dirty="0" smtClean="0"/>
              <a:t>l. </a:t>
            </a:r>
            <a:r>
              <a:rPr lang="ru-RU" dirty="0" smtClean="0"/>
              <a:t>Параметры </a:t>
            </a:r>
            <a:r>
              <a:rPr lang="en-US" i="1" dirty="0" smtClean="0"/>
              <a:t>q</a:t>
            </a:r>
            <a:r>
              <a:rPr lang="en-US" dirty="0" smtClean="0"/>
              <a:t> </a:t>
            </a:r>
            <a:r>
              <a:rPr lang="ru-RU" dirty="0" smtClean="0"/>
              <a:t>и </a:t>
            </a:r>
            <a:r>
              <a:rPr lang="en-US" i="1" dirty="0" smtClean="0"/>
              <a:t>r </a:t>
            </a:r>
            <a:r>
              <a:rPr lang="en-US" dirty="0" smtClean="0"/>
              <a:t>– </a:t>
            </a:r>
            <a:r>
              <a:rPr lang="ru-RU" dirty="0" smtClean="0"/>
              <a:t>весовые коэффициенты.</a:t>
            </a:r>
            <a:endParaRPr lang="en-US" i="1" dirty="0" smtClean="0"/>
          </a:p>
        </p:txBody>
      </p:sp>
      <p:graphicFrame>
        <p:nvGraphicFramePr>
          <p:cNvPr id="24" name="Объект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8807784"/>
              </p:ext>
            </p:extLst>
          </p:nvPr>
        </p:nvGraphicFramePr>
        <p:xfrm>
          <a:off x="4114800" y="3501008"/>
          <a:ext cx="285750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5" name="Equation" r:id="rId11" imgW="190440" imgH="241200" progId="Equation.DSMT4">
                  <p:embed/>
                </p:oleObj>
              </mc:Choice>
              <mc:Fallback>
                <p:oleObj name="Equation" r:id="rId11" imgW="19044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114800" y="3501008"/>
                        <a:ext cx="285750" cy="361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3923928" y="4869160"/>
            <a:ext cx="44644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Требуется найти </a:t>
            </a:r>
            <a:r>
              <a:rPr lang="en-US" i="1" dirty="0" smtClean="0"/>
              <a:t>N – </a:t>
            </a:r>
            <a:r>
              <a:rPr lang="ru-RU" dirty="0" smtClean="0"/>
              <a:t>множество образцов, наилучшим образом коррелирующих друг с другом.</a:t>
            </a:r>
            <a:endParaRPr lang="ru-RU" i="1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C744-56B9-4E08-9C44-64AEA3114E3F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7877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Отбор образцов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3573244"/>
              </p:ext>
            </p:extLst>
          </p:nvPr>
        </p:nvGraphicFramePr>
        <p:xfrm>
          <a:off x="457200" y="1844824"/>
          <a:ext cx="82296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371600"/>
                <a:gridCol w="1371600"/>
                <a:gridCol w="1371600"/>
                <a:gridCol w="1371600"/>
                <a:gridCol w="1371600"/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effectLst/>
                        <a:latin typeface="Arial Cyr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Cyr"/>
                        </a:rPr>
                        <a:t>001K</a:t>
                      </a:r>
                      <a:r>
                        <a:rPr lang="ru-RU" sz="16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 Cyr"/>
                        </a:rPr>
                        <a:t> (1)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Arial Cyr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Cyr"/>
                        </a:rPr>
                        <a:t>001K</a:t>
                      </a:r>
                      <a:r>
                        <a:rPr lang="ru-RU" sz="16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 Cyr"/>
                        </a:rPr>
                        <a:t> (2)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Arial Cyr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Cyr"/>
                        </a:rPr>
                        <a:t>001K</a:t>
                      </a:r>
                      <a:r>
                        <a:rPr lang="ru-RU" sz="16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 Cyr"/>
                        </a:rPr>
                        <a:t> (3)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Arial Cyr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Cyr"/>
                        </a:rPr>
                        <a:t>001K</a:t>
                      </a:r>
                      <a:r>
                        <a:rPr lang="ru-RU" sz="16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 Cyr"/>
                        </a:rPr>
                        <a:t> (4)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 Cyr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Cyr"/>
                        </a:rPr>
                        <a:t>001K</a:t>
                      </a:r>
                      <a:r>
                        <a:rPr lang="ru-RU" sz="16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 Cyr"/>
                        </a:rPr>
                        <a:t> (5)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 Cyr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effectLst/>
                          <a:latin typeface="Arial Cyr"/>
                        </a:rPr>
                        <a:t>001K</a:t>
                      </a:r>
                      <a:r>
                        <a:rPr lang="ru-RU" sz="1600" b="0" i="0" u="none" strike="noStrike" baseline="0" dirty="0" smtClean="0">
                          <a:effectLst/>
                          <a:latin typeface="Arial Cyr"/>
                        </a:rPr>
                        <a:t> (1)</a:t>
                      </a:r>
                      <a:endParaRPr lang="en-US" sz="1600" b="0" i="0" u="none" strike="noStrike" dirty="0">
                        <a:effectLst/>
                        <a:latin typeface="Arial Cyr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effectLst/>
                          <a:latin typeface="Arial Cyr"/>
                        </a:rPr>
                        <a:t>1.000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effectLst/>
                          <a:latin typeface="Arial Cyr"/>
                        </a:rPr>
                        <a:t>0.725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effectLst/>
                          <a:latin typeface="Arial Cyr"/>
                        </a:rPr>
                        <a:t>0.774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effectLst/>
                          <a:latin typeface="Arial Cyr"/>
                        </a:rPr>
                        <a:t>0.846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effectLst/>
                          <a:latin typeface="Arial Cyr"/>
                        </a:rPr>
                        <a:t>0.845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effectLst/>
                          <a:latin typeface="Arial Cyr"/>
                        </a:rPr>
                        <a:t>001K</a:t>
                      </a:r>
                      <a:r>
                        <a:rPr lang="ru-RU" sz="1600" b="0" i="0" u="none" strike="noStrike" baseline="0" dirty="0" smtClean="0">
                          <a:effectLst/>
                          <a:latin typeface="Arial Cyr"/>
                        </a:rPr>
                        <a:t> (2)</a:t>
                      </a:r>
                      <a:endParaRPr lang="en-US" sz="1600" b="0" i="0" u="none" strike="noStrike" dirty="0">
                        <a:effectLst/>
                        <a:latin typeface="Arial Cyr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effectLst/>
                          <a:latin typeface="Arial Cyr"/>
                        </a:rPr>
                        <a:t>0.725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effectLst/>
                          <a:latin typeface="Arial Cyr"/>
                        </a:rPr>
                        <a:t>1.000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effectLst/>
                          <a:latin typeface="Arial Cyr"/>
                        </a:rPr>
                        <a:t>0.685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effectLst/>
                          <a:latin typeface="Arial Cyr"/>
                        </a:rPr>
                        <a:t>0.840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effectLst/>
                          <a:latin typeface="Arial Cyr"/>
                        </a:rPr>
                        <a:t>0.844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effectLst/>
                          <a:latin typeface="Arial Cyr"/>
                        </a:rPr>
                        <a:t>001K</a:t>
                      </a:r>
                      <a:r>
                        <a:rPr lang="ru-RU" sz="1600" b="0" i="0" u="none" strike="noStrike" baseline="0" dirty="0" smtClean="0">
                          <a:effectLst/>
                          <a:latin typeface="Arial Cyr"/>
                        </a:rPr>
                        <a:t> (3)</a:t>
                      </a:r>
                      <a:endParaRPr lang="en-US" sz="1600" b="0" i="0" u="none" strike="noStrike" dirty="0">
                        <a:effectLst/>
                        <a:latin typeface="Arial Cyr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effectLst/>
                          <a:latin typeface="Arial Cyr"/>
                        </a:rPr>
                        <a:t>0.774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effectLst/>
                          <a:latin typeface="Arial Cyr"/>
                        </a:rPr>
                        <a:t>0.685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effectLst/>
                          <a:latin typeface="Arial Cyr"/>
                        </a:rPr>
                        <a:t>1.000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effectLst/>
                          <a:latin typeface="Arial Cyr"/>
                        </a:rPr>
                        <a:t>0.780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effectLst/>
                          <a:latin typeface="Arial Cyr"/>
                        </a:rPr>
                        <a:t>0.846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effectLst/>
                          <a:latin typeface="Arial Cyr"/>
                        </a:rPr>
                        <a:t>001K</a:t>
                      </a:r>
                      <a:r>
                        <a:rPr lang="ru-RU" sz="1600" b="1" i="0" u="none" strike="noStrike" baseline="0" dirty="0" smtClean="0">
                          <a:effectLst/>
                          <a:latin typeface="Arial Cyr"/>
                        </a:rPr>
                        <a:t> (4)</a:t>
                      </a:r>
                      <a:endParaRPr lang="en-US" sz="1600" b="1" i="0" u="none" strike="noStrike" dirty="0">
                        <a:effectLst/>
                        <a:latin typeface="Arial Cyr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effectLst/>
                          <a:latin typeface="Arial Cyr"/>
                        </a:rPr>
                        <a:t>0.846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effectLst/>
                          <a:latin typeface="Arial Cyr"/>
                        </a:rPr>
                        <a:t>0.840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effectLst/>
                          <a:latin typeface="Arial Cyr"/>
                        </a:rPr>
                        <a:t>0.780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effectLst/>
                          <a:latin typeface="Arial Cyr"/>
                        </a:rPr>
                        <a:t>1.000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E4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effectLst/>
                          <a:latin typeface="Arial Cyr"/>
                        </a:rPr>
                        <a:t>0.912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E47B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effectLst/>
                          <a:latin typeface="Arial Cyr"/>
                        </a:rPr>
                        <a:t>001K</a:t>
                      </a:r>
                      <a:r>
                        <a:rPr lang="ru-RU" sz="1600" b="1" i="0" u="none" strike="noStrike" baseline="0" dirty="0" smtClean="0">
                          <a:effectLst/>
                          <a:latin typeface="Arial Cyr"/>
                        </a:rPr>
                        <a:t> (5)</a:t>
                      </a:r>
                      <a:endParaRPr lang="en-US" sz="1600" b="1" i="0" u="none" strike="noStrike" dirty="0">
                        <a:effectLst/>
                        <a:latin typeface="Arial Cyr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effectLst/>
                          <a:latin typeface="Arial Cyr"/>
                        </a:rPr>
                        <a:t>0.845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effectLst/>
                          <a:latin typeface="Arial Cyr"/>
                        </a:rPr>
                        <a:t>0.844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effectLst/>
                          <a:latin typeface="Arial Cyr"/>
                        </a:rPr>
                        <a:t>0.846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effectLst/>
                          <a:latin typeface="Arial Cyr"/>
                        </a:rPr>
                        <a:t>0.912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E4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effectLst/>
                          <a:latin typeface="Arial Cyr"/>
                        </a:rPr>
                        <a:t>1.000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E47B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83568" y="4606096"/>
            <a:ext cx="784887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000" dirty="0" smtClean="0"/>
              <a:t>В итоге осталось 63 образца для 25 доноров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000" dirty="0" smtClean="0"/>
              <a:t>Исходные </a:t>
            </a:r>
            <a:r>
              <a:rPr lang="ru-RU" sz="2000" dirty="0"/>
              <a:t>данные разбиваются на обучающую выборку (80%) и тестовую выборку (20%) случайным </a:t>
            </a:r>
            <a:r>
              <a:rPr lang="ru-RU" sz="2000" dirty="0" smtClean="0"/>
              <a:t>образом</a:t>
            </a:r>
            <a:endParaRPr lang="ru-RU" sz="2000" dirty="0"/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000" dirty="0"/>
              <a:t>Результат усредняется по 100 повторам каждого эксперимента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ru-RU" sz="200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C744-56B9-4E08-9C44-64AEA3114E3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6796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Предобработка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410072"/>
            <a:ext cx="6800850" cy="2667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60698" y="1429122"/>
            <a:ext cx="6800850" cy="26479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4146710"/>
            <a:ext cx="6800000" cy="266666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387328" y="1547500"/>
            <a:ext cx="2032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Исходные данные: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6367529" y="1556792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Фон: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3131840" y="4289838"/>
            <a:ext cx="29081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Нормализованные данные:</a:t>
            </a:r>
            <a:endParaRPr lang="ru-RU" dirty="0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2539727" y="2996952"/>
            <a:ext cx="2119905" cy="64807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4659632" y="2996952"/>
            <a:ext cx="2016650" cy="64807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4659632" y="3645024"/>
            <a:ext cx="0" cy="64481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C744-56B9-4E08-9C44-64AEA3114E3F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1359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Предобработка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35" y="4222010"/>
            <a:ext cx="7794496" cy="2231326"/>
          </a:xfrm>
          <a:prstGeom prst="rect">
            <a:avLst/>
          </a:prstGeom>
        </p:spPr>
      </p:pic>
      <p:pic>
        <p:nvPicPr>
          <p:cNvPr id="7" name="Объект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34" y="1484784"/>
            <a:ext cx="7794498" cy="2231327"/>
          </a:xfrm>
        </p:spPr>
      </p:pic>
      <p:sp>
        <p:nvSpPr>
          <p:cNvPr id="8" name="TextBox 7"/>
          <p:cNvSpPr txBox="1"/>
          <p:nvPr/>
        </p:nvSpPr>
        <p:spPr>
          <a:xfrm>
            <a:off x="683568" y="1124744"/>
            <a:ext cx="5976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Исходные данные: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83568" y="3851756"/>
            <a:ext cx="5976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Нормализованные данные: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C744-56B9-4E08-9C44-64AEA3114E3F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278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2164</TotalTime>
  <Words>1042</Words>
  <Application>Microsoft Office PowerPoint</Application>
  <PresentationFormat>Экран (4:3)</PresentationFormat>
  <Paragraphs>411</Paragraphs>
  <Slides>25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7" baseType="lpstr">
      <vt:lpstr>Тема Office</vt:lpstr>
      <vt:lpstr>Equation</vt:lpstr>
      <vt:lpstr>Информационная система  ранней диагностики онкологических заболеваний </vt:lpstr>
      <vt:lpstr>Суть проекта</vt:lpstr>
      <vt:lpstr>Исходные данные</vt:lpstr>
      <vt:lpstr>Исходные данные</vt:lpstr>
      <vt:lpstr>Пример работы</vt:lpstr>
      <vt:lpstr>Отбор образцов на основе корреляции</vt:lpstr>
      <vt:lpstr>Отбор образцов</vt:lpstr>
      <vt:lpstr>Предобработка</vt:lpstr>
      <vt:lpstr>Предобработка</vt:lpstr>
      <vt:lpstr>Результат предобработки</vt:lpstr>
      <vt:lpstr>Уменьшение размерности</vt:lpstr>
      <vt:lpstr>Уменьшение размерности</vt:lpstr>
      <vt:lpstr>Информативные пептиды</vt:lpstr>
      <vt:lpstr>Классификация</vt:lpstr>
      <vt:lpstr>Классификация</vt:lpstr>
      <vt:lpstr>Классификация</vt:lpstr>
      <vt:lpstr>Метод наименьших квадратов</vt:lpstr>
      <vt:lpstr>Метод опорных векторов</vt:lpstr>
      <vt:lpstr>Наивный байесовский классификатор</vt:lpstr>
      <vt:lpstr>k-ближайших соседей</vt:lpstr>
      <vt:lpstr>Метод байесовского оценивания</vt:lpstr>
      <vt:lpstr>Назначение ИС</vt:lpstr>
      <vt:lpstr>Платформы и технологии</vt:lpstr>
      <vt:lpstr>Публикации</vt:lpstr>
      <vt:lpstr>Разработчики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Математические методы диагностики раковых заболеваний с использованием иммуносигнатур.</dc:title>
  <dc:creator>Danil</dc:creator>
  <cp:lastModifiedBy>Danil</cp:lastModifiedBy>
  <cp:revision>106</cp:revision>
  <dcterms:created xsi:type="dcterms:W3CDTF">2015-02-25T03:44:29Z</dcterms:created>
  <dcterms:modified xsi:type="dcterms:W3CDTF">2015-09-17T06:09:26Z</dcterms:modified>
</cp:coreProperties>
</file>