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4"/>
  </p:notesMasterIdLst>
  <p:sldIdLst>
    <p:sldId id="256" r:id="rId2"/>
    <p:sldId id="259" r:id="rId3"/>
    <p:sldId id="257" r:id="rId4"/>
    <p:sldId id="277" r:id="rId5"/>
    <p:sldId id="295" r:id="rId6"/>
    <p:sldId id="261" r:id="rId7"/>
    <p:sldId id="293" r:id="rId8"/>
    <p:sldId id="296" r:id="rId9"/>
    <p:sldId id="283" r:id="rId10"/>
    <p:sldId id="284" r:id="rId11"/>
    <p:sldId id="285" r:id="rId12"/>
    <p:sldId id="294" r:id="rId13"/>
    <p:sldId id="286" r:id="rId14"/>
    <p:sldId id="281" r:id="rId15"/>
    <p:sldId id="282" r:id="rId16"/>
    <p:sldId id="288" r:id="rId17"/>
    <p:sldId id="262" r:id="rId18"/>
    <p:sldId id="287" r:id="rId19"/>
    <p:sldId id="289" r:id="rId20"/>
    <p:sldId id="290" r:id="rId21"/>
    <p:sldId id="291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идун Лариса Викторовна" initials="СЛ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B25B8-FEFB-4C2B-AD6A-411B22CDA232}" v="3" dt="2019-04-24T09:45:19.726"/>
    <p1510:client id="{317EE2F1-7748-A4E7-85D5-7574C160D870}" v="2698" dt="2019-04-24T08:08:56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86" autoAdjust="0"/>
  </p:normalViewPr>
  <p:slideViewPr>
    <p:cSldViewPr snapToGrid="0">
      <p:cViewPr varScale="1">
        <p:scale>
          <a:sx n="46" d="100"/>
          <a:sy n="46" d="100"/>
        </p:scale>
        <p:origin x="36" y="630"/>
      </p:cViewPr>
      <p:guideLst>
        <p:guide orient="horz" pos="2160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BDF62-9937-42E9-96BE-27ED0FE3653F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E952A-A2FB-4DE4-A24E-E5617D1BE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Здравствуйте!</a:t>
            </a:r>
            <a:r>
              <a:rPr lang="ru-R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Меня зовут Дмитрий, тема моей выпускной квалификационной работы.</a:t>
            </a:r>
          </a:p>
          <a:p>
            <a:r>
              <a:rPr lang="ru-RU" sz="1200" dirty="0"/>
              <a:t>Построение и реализация набора игровых стратегий на основе обучения нейронной сети с подкреплением</a:t>
            </a: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4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Вторая нейронная сеть получит гораздо больше паттернов поведения (знаний о том, что создание некоторых игровых ситуаций сильнее, чем случайный ход) и не будет получать штраф за каждый ход.</a:t>
            </a:r>
          </a:p>
          <a:p>
            <a:r>
              <a:rPr lang="ru-RU" dirty="0"/>
              <a:t>Оценки за победу в партии, и создание открытой фигуры из четырех в ряд получат те же оценки, что и у первого агента.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78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Целевая функция для второго агента иногда находит удивительные решения для максимизации значения целевой функции – в силу заложенной в нее глубины поиска и бонусов к значению целевой функции она продолжает вести партию, имея на руках форсированный выигрыш в 1-2 хода. Агент выбирает решение, которое не теряет форсированный выигрыш, и продолжает партию.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70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8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Данный параметр показывает отношение агента к ничейному результату. Если он отрицательный, то агент будет считать ничейный исход отрицательным для себя. Если положительный, то агент будет считать ничейный исход положительным для себя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Данный параметр показывает то, насколько важным агент будет считать занятие центральных полей (квадрат, ограниченный полями </a:t>
            </a:r>
            <a:r>
              <a:rPr lang="en-US" sz="1200" dirty="0">
                <a:effectLst/>
              </a:rPr>
              <a:t>c</a:t>
            </a:r>
            <a:r>
              <a:rPr lang="ru-RU" sz="1200" dirty="0">
                <a:effectLst/>
              </a:rPr>
              <a:t>3, </a:t>
            </a:r>
            <a:r>
              <a:rPr lang="en-US" sz="1200" dirty="0">
                <a:effectLst/>
              </a:rPr>
              <a:t>c</a:t>
            </a:r>
            <a:r>
              <a:rPr lang="ru-RU" sz="1200" dirty="0">
                <a:effectLst/>
              </a:rPr>
              <a:t>5, </a:t>
            </a:r>
            <a:r>
              <a:rPr lang="en-US" sz="1200" dirty="0">
                <a:effectLst/>
              </a:rPr>
              <a:t>f</a:t>
            </a:r>
            <a:r>
              <a:rPr lang="ru-RU" sz="1200" dirty="0">
                <a:effectLst/>
              </a:rPr>
              <a:t>3, </a:t>
            </a:r>
            <a:r>
              <a:rPr lang="en-US" sz="1200" dirty="0">
                <a:effectLst/>
              </a:rPr>
              <a:t>f</a:t>
            </a:r>
            <a:r>
              <a:rPr lang="ru-RU" sz="1200" dirty="0">
                <a:effectLst/>
              </a:rPr>
              <a:t>5)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Важный параметр для игры в крестики-нолики пять в ряд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Важный параметр для игры в крестики-нолики пять в ряд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Специфичный параметр, используемый только агентом, основывающем свою игру на паттернах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87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данной игровой ситуации ход крестиков, и есть два немедленно выигрывающих хода – Xa3 и Xf8, но поиск по дереву Монте-Карло позволяет заглянуть агенту на ход вперед, увидеть, что на любой ответ ноликов после Xc3 у крестиков есть ход, заканчивающий партию мгновенно. Ход Xc3 выбран агентом именно потому, что позволяет достроить паттерн</a:t>
            </a:r>
          </a:p>
          <a:p>
            <a:r>
              <a:rPr lang="ru-RU" dirty="0"/>
              <a:t>Назвать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10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Каждый из алгоритмов получил по две тысячи эпох обучения, это стало одним из препятствий, ограничивающих силу игры искусственного интеллекта. Самые тяжелые проблемы ИИ происходили из дебюта партий за нолики – ИИ смог набрать только 2,5 очка из 10.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02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Также одним из возможных дальнейших направлений исследования могло бы стать исследование в изменении стратегий нейронной сети при измененных правилах игры (размеры игрового поля, правила из родственных игр вроде </a:t>
            </a:r>
            <a:r>
              <a:rPr lang="ru-RU" dirty="0" err="1"/>
              <a:t>рендзю</a:t>
            </a:r>
            <a:r>
              <a:rPr lang="ru-RU" dirty="0"/>
              <a:t>, </a:t>
            </a:r>
            <a:r>
              <a:rPr lang="ru-RU" dirty="0" err="1"/>
              <a:t>гомоку</a:t>
            </a:r>
            <a:r>
              <a:rPr lang="ru-RU" dirty="0"/>
              <a:t> и так далее, количество играющих сторон, два хода подряд и так далее). </a:t>
            </a:r>
          </a:p>
          <a:p>
            <a:pPr marL="0" indent="0">
              <a:buNone/>
            </a:pPr>
            <a:r>
              <a:rPr lang="ru-RU" dirty="0"/>
              <a:t>Обучение агента отнимает достаточно много ресурсов графического процессора, а особенность технологии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Colab</a:t>
            </a:r>
            <a:r>
              <a:rPr lang="ru-RU" dirty="0"/>
              <a:t> сбрасывает результаты вычислений раз в 12 часов в бесплатной версии. Переход на стационарную версию </a:t>
            </a:r>
            <a:r>
              <a:rPr lang="ru-RU" dirty="0" err="1"/>
              <a:t>PyCharm</a:t>
            </a:r>
            <a:r>
              <a:rPr lang="ru-RU" dirty="0"/>
              <a:t> </a:t>
            </a:r>
            <a:r>
              <a:rPr lang="ru-RU" dirty="0" err="1"/>
              <a:t>Community</a:t>
            </a:r>
            <a:r>
              <a:rPr lang="ru-RU" dirty="0"/>
              <a:t> с использованием видеокарт </a:t>
            </a:r>
            <a:r>
              <a:rPr lang="ru-RU" dirty="0" err="1"/>
              <a:t>nVidia</a:t>
            </a:r>
            <a:r>
              <a:rPr lang="ru-RU" dirty="0"/>
              <a:t> старше 3060 модели позволило бы дать агенту возможность обучаться непрерывно в 10000-50000 тысяч эпох.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4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/>
              <a:t>Человечеству известно огромное количество игр. Наука, изучающая рациональное поведение игроков – теория игр.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1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2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0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Симметричная игра – игра, в которой игроки имеют одинаковую цель, а результат зависит только от их стратегий. Крестики-нолики пять в ряд – классический пример симметричной игры. Деловые переговоры – классический пример несимметричной игры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Данный способ классификации основан на типе доступной информации. Игра с полной информацией – такая игра, в которой оппоненты видят всю игровую информацию в равной степени. Крестики-нолики 5 в ряд – классический пример игры с полной информацией. В играх с неполной информацией часть информации известна только некоторым игрокам. Примером такого типа игр могут послужить некоторые виды аукционов, а также многие карточные игры, такие как покер.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Игры с нулевой суммой – такие игры, в которых доход одного игрока приводит к потерям других игроков. Крестики-нолики пять в ряд – классический пример подобных игр. Игры с ненулевой суммой – такие игры, в которых несколько игроков могут извлечь выгоду из действий одного игрока. Из понижения ставки рефинансирования ЦБ могут извлечь выгоду многие </a:t>
            </a:r>
            <a:r>
              <a:rPr lang="ru-RU" sz="1200" dirty="0" err="1">
                <a:effectLst/>
              </a:rPr>
              <a:t>кредитозависимые</a:t>
            </a:r>
            <a:r>
              <a:rPr lang="ru-RU" sz="1200" dirty="0">
                <a:effectLst/>
              </a:rPr>
              <a:t> отрасли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Последовательные игры – такие игры, в которых все игроки ходят по очереди, и каждый игрок имеет информацию о предшествующих действиях оппонента. Параллельные игры – в них ходы игроков совершаются одновременно. Торговля ценными бумагами и игры жанра </a:t>
            </a:r>
            <a:r>
              <a:rPr lang="en-US" sz="1200" dirty="0">
                <a:effectLst/>
              </a:rPr>
              <a:t>RTS </a:t>
            </a:r>
            <a:r>
              <a:rPr lang="ru-RU" sz="1200" dirty="0">
                <a:effectLst/>
              </a:rPr>
              <a:t>являются примерами параллельных игр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Кооперативные игры допускают создание союзов между игроками, тогда как некооперативные создание союзов запрещают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 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effectLst/>
              </a:rPr>
              <a:t>Pluribus</a:t>
            </a:r>
            <a:r>
              <a:rPr lang="ru-RU" sz="1200" dirty="0">
                <a:effectLst/>
              </a:rPr>
              <a:t> сыграл 5,000 раздач против игроков в покер. Модель систематически выигрывала больше, чем ее оппоненты. В другом тесте, в котором были задействованы 13 сторонних игроков и было 10,000 раздач, нейросеть снова выигрывала. </a:t>
            </a:r>
            <a:r>
              <a:rPr lang="ru-RU" sz="1200" dirty="0" err="1">
                <a:effectLst/>
              </a:rPr>
              <a:t>Pluribus</a:t>
            </a:r>
            <a:r>
              <a:rPr lang="ru-RU" sz="1200" dirty="0">
                <a:effectLst/>
              </a:rPr>
              <a:t> выучила некоторые распространенные стратегии (например, </a:t>
            </a:r>
            <a:r>
              <a:rPr lang="en-US" sz="1200" u="none" dirty="0">
                <a:effectLst/>
              </a:rPr>
              <a:t>donk betting</a:t>
            </a:r>
            <a:r>
              <a:rPr lang="ru-RU" sz="1200" dirty="0">
                <a:effectLst/>
              </a:rPr>
              <a:t>) и научилась блефовать. Является первым ботом, который смог систематически обыгрывать человека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Программа для нейронных сетей, разработанная компанией </a:t>
            </a:r>
            <a:r>
              <a:rPr lang="ru-RU" sz="1200" dirty="0" err="1">
                <a:effectLst/>
              </a:rPr>
              <a:t>DeepMind</a:t>
            </a:r>
            <a:r>
              <a:rPr lang="ru-RU" sz="1200" dirty="0">
                <a:effectLst/>
              </a:rPr>
              <a:t>, которая использует обобщенный подход </a:t>
            </a:r>
            <a:r>
              <a:rPr lang="ru-RU" sz="1200" dirty="0" err="1">
                <a:effectLst/>
              </a:rPr>
              <a:t>AlphaGo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Zero</a:t>
            </a:r>
            <a:r>
              <a:rPr lang="ru-RU" sz="1200" dirty="0">
                <a:effectLst/>
              </a:rPr>
              <a:t>. 5 декабря 2017 года коллектив </a:t>
            </a:r>
            <a:r>
              <a:rPr lang="ru-RU" sz="1200" dirty="0" err="1">
                <a:effectLst/>
              </a:rPr>
              <a:t>DeepMind</a:t>
            </a:r>
            <a:r>
              <a:rPr lang="ru-RU" sz="1200" dirty="0">
                <a:effectLst/>
              </a:rPr>
              <a:t> выпустил препринт программы </a:t>
            </a:r>
            <a:r>
              <a:rPr lang="ru-RU" sz="1200" dirty="0" err="1">
                <a:effectLst/>
              </a:rPr>
              <a:t>AlphaZero</a:t>
            </a:r>
            <a:r>
              <a:rPr lang="ru-RU" sz="1200" dirty="0">
                <a:effectLst/>
              </a:rPr>
              <a:t>, которая после тренировки в течение 4 часов смогла победить чемпионов мира среди программ по игра в шахматы, </a:t>
            </a:r>
            <a:r>
              <a:rPr lang="ru-RU" sz="1200" dirty="0" err="1">
                <a:effectLst/>
              </a:rPr>
              <a:t>сёги</a:t>
            </a:r>
            <a:r>
              <a:rPr lang="ru-RU" sz="1200" dirty="0">
                <a:effectLst/>
              </a:rPr>
              <a:t> и </a:t>
            </a:r>
            <a:r>
              <a:rPr lang="ru-RU" sz="1200" dirty="0" err="1">
                <a:effectLst/>
              </a:rPr>
              <a:t>го</a:t>
            </a:r>
            <a:r>
              <a:rPr lang="ru-RU" sz="1200" dirty="0">
                <a:effectLst/>
              </a:rPr>
              <a:t>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6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Дать название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7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Нотация за основу берет классическую шахматную нотацию – указывается номер хода, кто ходил, координаты клетки, в которую был совершен ход, а также отмечается результат партии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53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Первая нейронная сеть будет обучаться практически вслепую. Ей будет известно только то, что составление пяти своих фигур в ряд ведет к победе, для ускорения процесса обучения нейронная сеть будет получать небольшой штраф за каждый сделанный ход. Чем быстрее будет завершена партия – тем выше будет значение целевой функции</a:t>
            </a:r>
            <a:r>
              <a:rPr lang="en-US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E952A-A2FB-4DE4-A24E-E5617D1BEB3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5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C8CF-5744-48D6-93B3-2A8D3998BFD4}" type="datetime1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6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E776-40CA-4DBC-AA73-B89FD77979AE}" type="datetime1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6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122F-EAED-4128-8580-B80F9D2E51AD}" type="datetime1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0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563A-F7FA-4614-8948-17CA68CE6F4E}" type="datetime1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8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E2F2-B23D-40B9-B1E0-E5A093FD700F}" type="datetime1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9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3B5E-F4F1-4086-BD4F-2DCF8F32A7A7}" type="datetime1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5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E5F5-6CC0-4FDF-B863-7AEAD01832A4}" type="datetime1">
              <a:rPr lang="ru-RU" smtClean="0"/>
              <a:pPr/>
              <a:t>22.06.2021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3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5C76-F298-4AD5-AF2D-EA68D8F95014}" type="datetime1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C733-4296-4998-9D08-302A85AF6BFE}" type="datetime1">
              <a:rPr lang="ru-RU" smtClean="0"/>
              <a:pPr/>
              <a:t>22.06.2021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2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DB57-F70F-4E60-89B5-0D3C00C99871}" type="datetime1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9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79E0-C283-45D7-B071-513920C759F9}" type="datetime1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7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A110-24F8-45C1-B85C-7429465075AA}" type="datetime1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9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631825"/>
            <a:ext cx="10515600" cy="348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400" dirty="0"/>
              <a:t>Построение и реализация набора игровых стратегий на основе обучения нейронной сети с подкреплением</a:t>
            </a:r>
            <a:br>
              <a:rPr lang="ru-RU" sz="3400" dirty="0"/>
            </a:b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9433" y="4373445"/>
            <a:ext cx="6486144" cy="21396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100"/>
              </a:spcBef>
            </a:pPr>
            <a:r>
              <a:rPr lang="en-US" b="1" dirty="0" err="1"/>
              <a:t>Выполнил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algn="l">
              <a:spcBef>
                <a:spcPts val="100"/>
              </a:spcBef>
            </a:pPr>
            <a:r>
              <a:rPr lang="ru-RU" dirty="0"/>
              <a:t>Магистрант</a:t>
            </a:r>
            <a:r>
              <a:rPr lang="en-US" dirty="0"/>
              <a:t> </a:t>
            </a:r>
            <a:r>
              <a:rPr lang="ru-RU" dirty="0"/>
              <a:t>2</a:t>
            </a:r>
            <a:r>
              <a:rPr lang="en-US" dirty="0"/>
              <a:t> </a:t>
            </a:r>
            <a:r>
              <a:rPr lang="en-US" dirty="0" err="1"/>
              <a:t>курса</a:t>
            </a:r>
            <a:r>
              <a:rPr lang="en-US" dirty="0"/>
              <a:t> </a:t>
            </a:r>
            <a:r>
              <a:rPr lang="ru-RU" dirty="0"/>
              <a:t>497М-ИН</a:t>
            </a:r>
            <a:r>
              <a:rPr lang="en-US" dirty="0"/>
              <a:t> </a:t>
            </a:r>
            <a:r>
              <a:rPr lang="en-US" dirty="0" err="1"/>
              <a:t>группы</a:t>
            </a:r>
            <a:endParaRPr lang="en-US" dirty="0"/>
          </a:p>
          <a:p>
            <a:pPr algn="l">
              <a:spcBef>
                <a:spcPts val="100"/>
              </a:spcBef>
            </a:pPr>
            <a:r>
              <a:rPr lang="ru-RU" dirty="0"/>
              <a:t>Козлов Дмитрий Сергеевич</a:t>
            </a:r>
          </a:p>
          <a:p>
            <a:pPr algn="l">
              <a:spcBef>
                <a:spcPts val="100"/>
              </a:spcBef>
            </a:pPr>
            <a:endParaRPr lang="en-US" dirty="0"/>
          </a:p>
          <a:p>
            <a:pPr algn="l">
              <a:spcBef>
                <a:spcPts val="100"/>
              </a:spcBef>
            </a:pPr>
            <a:r>
              <a:rPr lang="en-US" b="1" dirty="0" err="1"/>
              <a:t>Научный</a:t>
            </a:r>
            <a:r>
              <a:rPr lang="en-US" b="1" dirty="0"/>
              <a:t> </a:t>
            </a:r>
            <a:r>
              <a:rPr lang="en-US" b="1" dirty="0" err="1"/>
              <a:t>руководитель</a:t>
            </a:r>
            <a:endParaRPr lang="en-US" b="1" dirty="0"/>
          </a:p>
          <a:p>
            <a:pPr algn="l">
              <a:spcBef>
                <a:spcPts val="100"/>
              </a:spcBef>
            </a:pPr>
            <a:r>
              <a:rPr lang="ru-RU" dirty="0" err="1"/>
              <a:t>д</a:t>
            </a:r>
            <a:r>
              <a:rPr lang="en-US" dirty="0" err="1"/>
              <a:t>оцент</a:t>
            </a:r>
            <a:r>
              <a:rPr lang="en-US" dirty="0"/>
              <a:t>, к.ф.-</a:t>
            </a:r>
            <a:r>
              <a:rPr lang="en-US" dirty="0" err="1"/>
              <a:t>м.н</a:t>
            </a:r>
            <a:r>
              <a:rPr lang="en-US" dirty="0"/>
              <a:t>. Половикова </a:t>
            </a:r>
            <a:r>
              <a:rPr lang="en-US" dirty="0" err="1"/>
              <a:t>Ольга</a:t>
            </a:r>
            <a:r>
              <a:rPr lang="en-US" dirty="0"/>
              <a:t> </a:t>
            </a:r>
            <a:r>
              <a:rPr lang="en-US" dirty="0" err="1"/>
              <a:t>Николаевна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" y="1"/>
            <a:ext cx="12192000" cy="1143000"/>
          </a:xfrm>
        </p:spPr>
        <p:txBody>
          <a:bodyPr>
            <a:normAutofit/>
          </a:bodyPr>
          <a:lstStyle/>
          <a:p>
            <a:r>
              <a:rPr lang="ru-RU" sz="2400" dirty="0"/>
              <a:t>Результаты партий в голландской защите с применением альтернативных правил шахмат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2958354"/>
            <a:ext cx="12191999" cy="519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Результаты партий в защите </a:t>
            </a:r>
            <a:r>
              <a:rPr lang="ru-RU" sz="2400" dirty="0" err="1">
                <a:latin typeface="+mj-lt"/>
              </a:rPr>
              <a:t>Чигорина</a:t>
            </a:r>
            <a:r>
              <a:rPr lang="ru-RU" sz="2400" dirty="0">
                <a:latin typeface="+mj-lt"/>
              </a:rPr>
              <a:t> с применением альтернативных правил шахмат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97442"/>
              </p:ext>
            </p:extLst>
          </p:nvPr>
        </p:nvGraphicFramePr>
        <p:xfrm>
          <a:off x="0" y="519953"/>
          <a:ext cx="12192000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6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4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Вариант игры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Белые выигрывают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Ничья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Черные выигрывают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Классические шахматы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743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Без рокировки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749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Без рокировки (10)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752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Пат = победа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670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Шахматы со взятием своих фигур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750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Пешки ходят назад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855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Полуторпеда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Торпеда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595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Пешки ходят в стороны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835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79905"/>
              </p:ext>
            </p:extLst>
          </p:nvPr>
        </p:nvGraphicFramePr>
        <p:xfrm>
          <a:off x="1" y="3478306"/>
          <a:ext cx="12192001" cy="3379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3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3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Вариант игры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Белые выигрывают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Ничья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Черные выигрывают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Классические шахматы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Без рокировки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Без рокировки (10)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Пат = победа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780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Шахматы со взятием своих фигур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769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Пешки ходят назад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756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Полуторпеда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Торпеда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7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Пешки ходят в стороны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3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5A54A-5BC0-40DE-8B2A-08919943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282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Игровые ситуации с противоречивым значением целевой функции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66" y="1879793"/>
            <a:ext cx="3760509" cy="343280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22" y="1879793"/>
            <a:ext cx="4195756" cy="3432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725" y="1879793"/>
            <a:ext cx="3760509" cy="3432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7576" y="5544118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Крепость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8997" y="5568321"/>
            <a:ext cx="175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Этюд-гигант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80888" y="5338583"/>
            <a:ext cx="337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 Последовательная жертва ферзя и ладьи ради матовой атаки</a:t>
            </a:r>
          </a:p>
        </p:txBody>
      </p:sp>
    </p:spTree>
    <p:extLst>
      <p:ext uri="{BB962C8B-B14F-4D97-AF65-F5344CB8AC3E}">
        <p14:creationId xmlns:p14="http://schemas.microsoft.com/office/powerpoint/2010/main" val="388690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3F972-6B33-4DE5-8D5B-89918057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2" y="365125"/>
            <a:ext cx="11248571" cy="1325563"/>
          </a:xfrm>
        </p:spPr>
        <p:txBody>
          <a:bodyPr/>
          <a:lstStyle/>
          <a:p>
            <a:r>
              <a:rPr lang="ru-RU" dirty="0"/>
              <a:t>Нотация для записи партий крестики нолики пять в ряд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BA505-A637-46C1-B138-15862E7D8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5519"/>
            <a:ext cx="10515600" cy="3921443"/>
          </a:xfrm>
        </p:spPr>
        <p:txBody>
          <a:bodyPr/>
          <a:lstStyle/>
          <a:p>
            <a:r>
              <a:rPr lang="ru-RU" dirty="0"/>
              <a:t>Простейший пример нотации: 1. Хс3 Ос4 2. Xd3 Od4 3. Xe3 Oe4 4. Xf3 Of4 5. Xg3# 1-0. Важность хранения записи партий состоит также в том, что в любой момент можно взять партию, сыгранную агентами между собой и провести анализ.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A657A5-B9AD-4691-AEF0-17FF2254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3" y="1238763"/>
            <a:ext cx="10361520" cy="2705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68996" y="115261"/>
            <a:ext cx="960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 Взаимодействие агента с окружением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503" y="3944470"/>
            <a:ext cx="10361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Как правило, простейшая модель обучения состоит из:</a:t>
            </a:r>
          </a:p>
          <a:p>
            <a:endParaRPr lang="ru-RU" sz="2400" dirty="0"/>
          </a:p>
          <a:p>
            <a:r>
              <a:rPr lang="ru-RU" sz="2400" dirty="0"/>
              <a:t>1.	Множество состояний среды S;</a:t>
            </a:r>
          </a:p>
          <a:p>
            <a:r>
              <a:rPr lang="ru-RU" sz="2400" dirty="0"/>
              <a:t>2.	Множество действий A;</a:t>
            </a:r>
          </a:p>
          <a:p>
            <a:r>
              <a:rPr lang="ru-RU" sz="2400" dirty="0"/>
              <a:t>3.	Множество скалярных вознаграждений R.</a:t>
            </a:r>
          </a:p>
        </p:txBody>
      </p:sp>
    </p:spTree>
    <p:extLst>
      <p:ext uri="{BB962C8B-B14F-4D97-AF65-F5344CB8AC3E}">
        <p14:creationId xmlns:p14="http://schemas.microsoft.com/office/powerpoint/2010/main" val="243087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Целевые функции моделей нейронных сетей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 победу в партии нейронная сеть будет получать +1000 очков</a:t>
            </a:r>
          </a:p>
          <a:p>
            <a:r>
              <a:rPr lang="ru-RU" dirty="0"/>
              <a:t>За создание ситуации с постановкой четырех фигур в ряд</a:t>
            </a:r>
            <a:r>
              <a:rPr lang="en-US" dirty="0"/>
              <a:t> </a:t>
            </a:r>
            <a:r>
              <a:rPr lang="ru-RU" dirty="0"/>
              <a:t>после своего хода агент получит +800 очков.</a:t>
            </a:r>
          </a:p>
          <a:p>
            <a:r>
              <a:rPr lang="ru-RU" dirty="0"/>
              <a:t>За каждый свой ход агент будет терять по 10 очков.</a:t>
            </a:r>
          </a:p>
          <a:p>
            <a:r>
              <a:rPr lang="ru-RU" dirty="0"/>
              <a:t>За каждый ход соперника агент будет терять 20 очков.</a:t>
            </a:r>
          </a:p>
          <a:p>
            <a:r>
              <a:rPr lang="ru-RU" dirty="0"/>
              <a:t>Начальное значение целевой функции будет равно 0 очков</a:t>
            </a:r>
          </a:p>
          <a:p>
            <a:r>
              <a:rPr lang="ru-RU" dirty="0"/>
              <a:t>За поражение в партии агент будет терять 1000 очков</a:t>
            </a:r>
          </a:p>
          <a:p>
            <a:r>
              <a:rPr lang="ru-RU" dirty="0"/>
              <a:t>За допущение постановки паттерна из четырех открытых фигур соперника в ряд агент будет получать штраф в 800 очков.</a:t>
            </a:r>
          </a:p>
          <a:p>
            <a:r>
              <a:rPr lang="ru-RU" dirty="0"/>
              <a:t>Задача агента – максимизировать целевую функцию по окончанию партии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4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07ADD-614A-49AA-A10E-3471E3CD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Целевые функции моделей нейронных сетей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56A60-F3F8-45DF-A907-4FCB1E3C4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Примеры паттернов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F39CB6-D558-4369-9031-F89CAA09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DDE85D-732B-488F-971E-C122C3070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9991"/>
            <a:ext cx="2743200" cy="1638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065892-4D0A-41AB-B8B9-EB022143E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649" y="2879991"/>
            <a:ext cx="2373351" cy="17213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3F6ACA-81D0-4773-9ADF-4DD88C904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245" y="2879992"/>
            <a:ext cx="2373350" cy="17213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AE7B76-B8BA-4506-8B19-C6CEB2279F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1845" y="2769069"/>
            <a:ext cx="2743200" cy="194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DA19-4D27-463A-A753-5F0A588D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Логика проведения эволюции процесса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Модель в процессе обучения играет со своей предыдущей версией по 50 партий за крестики и по 50 партий за нолики. При </a:t>
            </a:r>
            <a:r>
              <a:rPr lang="ru-RU" sz="3200" dirty="0" err="1"/>
              <a:t>винрейте</a:t>
            </a:r>
            <a:r>
              <a:rPr lang="ru-RU" sz="3200" dirty="0"/>
              <a:t> от 55% за крестики и от 50% за нолики модель считается успешной, и заменяет собой текущую. При изменении модели добавляется случайный коэффициент шума к каждому из параметров важности оценочной функции.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9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E6AE3-EA61-4202-9B45-038F2455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68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Диаграмма проекта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6943" y="3891642"/>
            <a:ext cx="2079172" cy="936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Агент 2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84715" y="3891642"/>
            <a:ext cx="2079172" cy="936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Выбор хода с помощью целевой функции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943" y="1632856"/>
            <a:ext cx="2079172" cy="936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Агент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84715" y="1637052"/>
            <a:ext cx="2079172" cy="936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Выбор хода с помощью целевой функции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50282" y="2690245"/>
            <a:ext cx="2079172" cy="936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Среда взаимодействия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75741" y="2690245"/>
            <a:ext cx="2079172" cy="936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GUI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595088" y="2690245"/>
            <a:ext cx="2079172" cy="936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Пользователь</a:t>
            </a:r>
          </a:p>
        </p:txBody>
      </p:sp>
      <p:cxnSp>
        <p:nvCxnSpPr>
          <p:cNvPr id="12" name="Прямая соединительная линия 11"/>
          <p:cNvCxnSpPr>
            <a:stCxn id="6" idx="3"/>
            <a:endCxn id="8" idx="1"/>
          </p:cNvCxnSpPr>
          <p:nvPr/>
        </p:nvCxnSpPr>
        <p:spPr>
          <a:xfrm>
            <a:off x="2656115" y="2100942"/>
            <a:ext cx="228600" cy="4196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5" idx="1"/>
          </p:cNvCxnSpPr>
          <p:nvPr/>
        </p:nvCxnSpPr>
        <p:spPr>
          <a:xfrm>
            <a:off x="2656115" y="435972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9" idx="0"/>
          </p:cNvCxnSpPr>
          <p:nvPr/>
        </p:nvCxnSpPr>
        <p:spPr>
          <a:xfrm>
            <a:off x="4963887" y="1928244"/>
            <a:ext cx="1225981" cy="76200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9" idx="2"/>
          </p:cNvCxnSpPr>
          <p:nvPr/>
        </p:nvCxnSpPr>
        <p:spPr>
          <a:xfrm flipV="1">
            <a:off x="4963887" y="3626417"/>
            <a:ext cx="1225981" cy="708817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0" idx="1"/>
          </p:cNvCxnSpPr>
          <p:nvPr/>
        </p:nvCxnSpPr>
        <p:spPr>
          <a:xfrm>
            <a:off x="7235566" y="3158331"/>
            <a:ext cx="140175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0" idx="3"/>
            <a:endCxn id="11" idx="1"/>
          </p:cNvCxnSpPr>
          <p:nvPr/>
        </p:nvCxnSpPr>
        <p:spPr>
          <a:xfrm>
            <a:off x="9454913" y="3158331"/>
            <a:ext cx="140175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9051471" y="4523013"/>
            <a:ext cx="2079172" cy="936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База сыгранных партий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36155" y="4523013"/>
            <a:ext cx="2079172" cy="936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Запись истории партий</a:t>
            </a:r>
          </a:p>
        </p:txBody>
      </p:sp>
      <p:cxnSp>
        <p:nvCxnSpPr>
          <p:cNvPr id="33" name="Прямая соединительная линия 32"/>
          <p:cNvCxnSpPr>
            <a:stCxn id="9" idx="2"/>
            <a:endCxn id="31" idx="0"/>
          </p:cNvCxnSpPr>
          <p:nvPr/>
        </p:nvCxnSpPr>
        <p:spPr>
          <a:xfrm>
            <a:off x="6189868" y="3626417"/>
            <a:ext cx="1185873" cy="896596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1" idx="3"/>
            <a:endCxn id="30" idx="1"/>
          </p:cNvCxnSpPr>
          <p:nvPr/>
        </p:nvCxnSpPr>
        <p:spPr>
          <a:xfrm>
            <a:off x="8415327" y="4991099"/>
            <a:ext cx="63614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77491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3035"/>
          </a:xfrm>
        </p:spPr>
        <p:txBody>
          <a:bodyPr>
            <a:normAutofit/>
          </a:bodyPr>
          <a:lstStyle/>
          <a:p>
            <a:r>
              <a:rPr lang="ru-RU" sz="3200" dirty="0"/>
              <a:t>Параметры оценочной функции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071944"/>
              </p:ext>
            </p:extLst>
          </p:nvPr>
        </p:nvGraphicFramePr>
        <p:xfrm>
          <a:off x="-2" y="753036"/>
          <a:ext cx="11353801" cy="3973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61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Параметр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Обозначе-ние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Коэффициент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важности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29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Презрение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61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Контроль над центральными полями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0,</a:t>
                      </a:r>
                      <a:r>
                        <a:rPr lang="ru-RU" sz="2000" dirty="0">
                          <a:effectLst/>
                        </a:rPr>
                        <a:t>1</a:t>
                      </a:r>
                      <a:r>
                        <a:rPr lang="en-US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4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Минимальное количество ходов до победы, если представить, что соперник не совершает ответных ходов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4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Наличие сильных атакующих паттернов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0,25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717" y="4642009"/>
            <a:ext cx="120485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400" dirty="0"/>
              <a:t>Формула оценочной функции будет иметь вид: </a:t>
            </a:r>
          </a:p>
          <a:p>
            <a:r>
              <a:rPr lang="ru-RU" sz="2400" b="1" dirty="0"/>
              <a:t>F(p) = 0,1C+0,15S+0,5M+0,25P </a:t>
            </a:r>
            <a:r>
              <a:rPr lang="ru-RU" sz="2400" dirty="0"/>
              <a:t>для агента, основанного на паттернах.</a:t>
            </a:r>
          </a:p>
          <a:p>
            <a:r>
              <a:rPr lang="ru-RU" sz="2400" dirty="0"/>
              <a:t>Для агента, использующего слепое обучение параметр 0,25P будет отброшен, и соответственно нужно перераспределить оставшиеся 0,25 по трем другим параметрам и примет вид: </a:t>
            </a:r>
            <a:r>
              <a:rPr lang="ru-RU" sz="2400" b="1" dirty="0"/>
              <a:t>F(p) = 0,133C+0,1995S+0,665M</a:t>
            </a:r>
          </a:p>
        </p:txBody>
      </p:sp>
    </p:spTree>
    <p:extLst>
      <p:ext uri="{BB962C8B-B14F-4D97-AF65-F5344CB8AC3E}">
        <p14:creationId xmlns:p14="http://schemas.microsoft.com/office/powerpoint/2010/main" val="354224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671" y="340658"/>
            <a:ext cx="7756184" cy="864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Демонстрация добора паттерна вторым агентом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24" y="1455133"/>
            <a:ext cx="3303239" cy="3098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19" y="1455133"/>
            <a:ext cx="3303239" cy="3098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6524" y="4779168"/>
            <a:ext cx="820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Добор паттерна в выигранной позиции</a:t>
            </a:r>
          </a:p>
        </p:txBody>
      </p:sp>
    </p:spTree>
    <p:extLst>
      <p:ext uri="{BB962C8B-B14F-4D97-AF65-F5344CB8AC3E}">
        <p14:creationId xmlns:p14="http://schemas.microsoft.com/office/powerpoint/2010/main" val="25314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E6AE3-EA61-4202-9B45-038F2455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0"/>
            <a:ext cx="9858383" cy="1325562"/>
          </a:xfrm>
        </p:spPr>
        <p:txBody>
          <a:bodyPr>
            <a:normAutofit/>
          </a:bodyPr>
          <a:lstStyle/>
          <a:p>
            <a:r>
              <a:rPr lang="ru-RU" dirty="0">
                <a:cs typeface="Calibri Light"/>
              </a:rPr>
              <a:t>Актуальность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98871" y="1442167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Суть данной работы заключается в создании нейронных сетей, которые будет генерировать неочевидные игровые стратегии. Также будет выполнятся поиск строго доминирующих игровых стратегий.</a:t>
            </a:r>
          </a:p>
          <a:p>
            <a:r>
              <a:rPr lang="ru-RU" dirty="0"/>
              <a:t>На основе реализации двух подходов в обучении нейросетевых агентов можно сравнить их  результаты и выявить наилучшего. В процессе игры с человеком можно запросить подсказку от любого из двух агентов для указания на сильнейшее 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30423188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011" y="143435"/>
            <a:ext cx="11618259" cy="6347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Результаты матчей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568861"/>
              </p:ext>
            </p:extLst>
          </p:nvPr>
        </p:nvGraphicFramePr>
        <p:xfrm>
          <a:off x="0" y="653873"/>
          <a:ext cx="12192000" cy="1967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Человек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Слепой алгоритм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Паттерны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Человек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19,5:0,5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11,5:8,5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Слепой алгоритм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0,5:19,5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3,5:16,5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4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Паттерны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8,5:11,5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16,5:3,5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699164" y="2779058"/>
            <a:ext cx="3699163" cy="2831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9164" y="5610596"/>
            <a:ext cx="413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Тяжелая позиция из дебюта для ИИ</a:t>
            </a:r>
          </a:p>
        </p:txBody>
      </p:sp>
    </p:spTree>
    <p:extLst>
      <p:ext uri="{BB962C8B-B14F-4D97-AF65-F5344CB8AC3E}">
        <p14:creationId xmlns:p14="http://schemas.microsoft.com/office/powerpoint/2010/main" val="505939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8" y="-60277"/>
            <a:ext cx="11456893" cy="72366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Перспективные направления дальнейшего развития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8" y="1669143"/>
            <a:ext cx="11707907" cy="505233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Создание дебютных библиотек на глубину в n-первых ходов. </a:t>
            </a:r>
          </a:p>
          <a:p>
            <a:pPr marL="514350" indent="-514350">
              <a:buAutoNum type="arabicPeriod"/>
            </a:pPr>
            <a:r>
              <a:rPr lang="ru-RU" dirty="0"/>
              <a:t>Создание аналога шахматных таблиц </a:t>
            </a:r>
            <a:r>
              <a:rPr lang="ru-RU" dirty="0" err="1"/>
              <a:t>Налимова</a:t>
            </a:r>
            <a:r>
              <a:rPr lang="ru-RU" dirty="0"/>
              <a:t> и Ломоносова.</a:t>
            </a:r>
          </a:p>
          <a:p>
            <a:pPr marL="514350" indent="-514350">
              <a:buAutoNum type="arabicPeriod"/>
            </a:pPr>
            <a:r>
              <a:rPr lang="ru-RU" dirty="0"/>
              <a:t>Использование хэш-таблиц. </a:t>
            </a:r>
          </a:p>
          <a:p>
            <a:pPr marL="514350" indent="-514350">
              <a:buAutoNum type="arabicPeriod"/>
            </a:pPr>
            <a:r>
              <a:rPr lang="ru-RU" dirty="0"/>
              <a:t>Подбор более узкого окна для альфа-бета отсечения и применение сортировки при переборе вариантов.</a:t>
            </a:r>
          </a:p>
          <a:p>
            <a:pPr marL="514350" indent="-514350">
              <a:buAutoNum type="arabicPeriod"/>
            </a:pPr>
            <a:r>
              <a:rPr lang="ru-RU" dirty="0"/>
              <a:t>Контроль за деградацией обучения агентов.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82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E6AE3-EA61-4202-9B45-038F2455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2" y="285732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077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64AAB-A3EF-44E2-8B20-67E20AE0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9BA3F-D0C7-434B-998F-BA9E9A590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Целью</a:t>
            </a:r>
            <a:r>
              <a:rPr lang="ru-RU" sz="3200" dirty="0"/>
              <a:t> работы является реализация двух подходов построения нейросетей для генерации неочевидных для человека стратегии на примере одной игры (игра крестики-нолики пять в ряд)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904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88C96-FEAC-4657-B3DA-EC23F1F6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cs typeface="Calibri Light"/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9BA3F-D0C7-434B-998F-BA9E9A590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592826"/>
            <a:ext cx="10515600" cy="45190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400" dirty="0">
                <a:cs typeface="Calibri" panose="020F0502020204030204"/>
              </a:rPr>
              <a:t>1. Построить целевые функции для обучения нейросетевых агентов</a:t>
            </a:r>
          </a:p>
          <a:p>
            <a:pPr marL="0" indent="0">
              <a:buNone/>
            </a:pPr>
            <a:r>
              <a:rPr lang="ru-RU" sz="2400" dirty="0">
                <a:cs typeface="Calibri" panose="020F0502020204030204"/>
              </a:rPr>
              <a:t>2. Разработать среду взаимодействия </a:t>
            </a:r>
            <a:r>
              <a:rPr lang="ru-RU" sz="2400" dirty="0" err="1">
                <a:cs typeface="Calibri" panose="020F0502020204030204"/>
              </a:rPr>
              <a:t>нейросетевых</a:t>
            </a:r>
            <a:r>
              <a:rPr lang="ru-RU" sz="2400" dirty="0">
                <a:cs typeface="Calibri" panose="020F0502020204030204"/>
              </a:rPr>
              <a:t> агентов</a:t>
            </a:r>
          </a:p>
          <a:p>
            <a:pPr marL="0" indent="0">
              <a:buNone/>
            </a:pPr>
            <a:r>
              <a:rPr lang="ru-RU" sz="2400" dirty="0">
                <a:cs typeface="Calibri" panose="020F0502020204030204"/>
              </a:rPr>
              <a:t>3. Провести обучение нейросетей</a:t>
            </a: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ru-RU" sz="2400" dirty="0">
                <a:cs typeface="Calibri" panose="020F0502020204030204"/>
              </a:rPr>
              <a:t>4. Построить </a:t>
            </a:r>
            <a:r>
              <a:rPr lang="en-US" sz="2400" dirty="0">
                <a:cs typeface="Calibri" panose="020F0502020204030204"/>
              </a:rPr>
              <a:t>GUI</a:t>
            </a:r>
            <a:r>
              <a:rPr lang="ru-RU" sz="2400" dirty="0">
                <a:cs typeface="Calibri" panose="020F0502020204030204"/>
              </a:rPr>
              <a:t> игры </a:t>
            </a:r>
          </a:p>
          <a:p>
            <a:pPr marL="0" indent="0">
              <a:buNone/>
            </a:pPr>
            <a:r>
              <a:rPr lang="ru-RU" sz="2400" dirty="0">
                <a:cs typeface="Calibri" panose="020F0502020204030204"/>
              </a:rPr>
              <a:t>5. Проанализировать результаты обучения соревновательным путём</a:t>
            </a:r>
          </a:p>
          <a:p>
            <a:pPr marL="0" indent="0">
              <a:buNone/>
            </a:pPr>
            <a:r>
              <a:rPr lang="ru-RU" sz="2400" dirty="0">
                <a:cs typeface="Calibri" panose="020F0502020204030204"/>
              </a:rPr>
              <a:t>6. Определить и зафиксировать неочевидные игровые стратегии (и попытаться найти им обоснование)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557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93603AD-E4C3-4887-8BA3-EEB522C61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167996"/>
              </p:ext>
            </p:extLst>
          </p:nvPr>
        </p:nvGraphicFramePr>
        <p:xfrm>
          <a:off x="0" y="721934"/>
          <a:ext cx="10245435" cy="4826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5435">
                  <a:extLst>
                    <a:ext uri="{9D8B030D-6E8A-4147-A177-3AD203B41FA5}">
                      <a16:colId xmlns:a16="http://schemas.microsoft.com/office/drawing/2014/main" val="2663976115"/>
                    </a:ext>
                  </a:extLst>
                </a:gridCol>
              </a:tblGrid>
              <a:tr h="787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Симметричные/несимметричные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35" marR="30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621639"/>
                  </a:ext>
                </a:extLst>
              </a:tr>
              <a:tr h="12789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 полной информацией/с неполной информацией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35" marR="30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374773"/>
                  </a:ext>
                </a:extLst>
              </a:tr>
              <a:tr h="1063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 нулевой/ненулевой суммой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35" marR="30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14606"/>
                  </a:ext>
                </a:extLst>
              </a:tr>
              <a:tr h="9084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Параллельные/последовательные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35" marR="30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89365"/>
                  </a:ext>
                </a:extLst>
              </a:tr>
              <a:tr h="787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Кооперативные/некооперативные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35" marR="30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966968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7F587C-6C47-4487-8848-AFF743E9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A8758-D7A5-412C-9F3F-D06EB671D2A2}"/>
              </a:ext>
            </a:extLst>
          </p:cNvPr>
          <p:cNvSpPr txBox="1"/>
          <p:nvPr/>
        </p:nvSpPr>
        <p:spPr>
          <a:xfrm>
            <a:off x="746760" y="137160"/>
            <a:ext cx="355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Классификация игр</a:t>
            </a:r>
          </a:p>
        </p:txBody>
      </p:sp>
    </p:spTree>
    <p:extLst>
      <p:ext uri="{BB962C8B-B14F-4D97-AF65-F5344CB8AC3E}">
        <p14:creationId xmlns:p14="http://schemas.microsoft.com/office/powerpoint/2010/main" val="240771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E6AE3-EA61-4202-9B45-038F2455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79525"/>
          </a:xfrm>
        </p:spPr>
        <p:txBody>
          <a:bodyPr>
            <a:normAutofit/>
          </a:bodyPr>
          <a:lstStyle/>
          <a:p>
            <a:r>
              <a:rPr lang="ru-RU" sz="3600" dirty="0"/>
              <a:t>Анализ существующих систем ИИ на основе обучения нейронных сетей с подкреплением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B0AAF53-BC34-47AE-A76E-BEBFBC29E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563646"/>
              </p:ext>
            </p:extLst>
          </p:nvPr>
        </p:nvGraphicFramePr>
        <p:xfrm>
          <a:off x="838200" y="1303193"/>
          <a:ext cx="10162310" cy="544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9941">
                  <a:extLst>
                    <a:ext uri="{9D8B030D-6E8A-4147-A177-3AD203B41FA5}">
                      <a16:colId xmlns:a16="http://schemas.microsoft.com/office/drawing/2014/main" val="3428854119"/>
                    </a:ext>
                  </a:extLst>
                </a:gridCol>
                <a:gridCol w="3516237">
                  <a:extLst>
                    <a:ext uri="{9D8B030D-6E8A-4147-A177-3AD203B41FA5}">
                      <a16:colId xmlns:a16="http://schemas.microsoft.com/office/drawing/2014/main" val="3461729359"/>
                    </a:ext>
                  </a:extLst>
                </a:gridCol>
                <a:gridCol w="2906132">
                  <a:extLst>
                    <a:ext uri="{9D8B030D-6E8A-4147-A177-3AD203B41FA5}">
                      <a16:colId xmlns:a16="http://schemas.microsoft.com/office/drawing/2014/main" val="3945353609"/>
                    </a:ext>
                  </a:extLst>
                </a:gridCol>
              </a:tblGrid>
              <a:tr h="3861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Игра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57" marR="4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информации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57" marR="4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Аналог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57" marR="46757" marT="0" marB="0"/>
                </a:tc>
                <a:extLst>
                  <a:ext uri="{0D108BD9-81ED-4DB2-BD59-A6C34878D82A}">
                    <a16:rowId xmlns:a16="http://schemas.microsoft.com/office/drawing/2014/main" val="3675802558"/>
                  </a:ext>
                </a:extLst>
              </a:tr>
              <a:tr h="30378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Безлимитный Холдем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57" marR="4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Неполная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57" marR="4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Pluribus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57" marR="46757" marT="0" marB="0"/>
                </a:tc>
                <a:extLst>
                  <a:ext uri="{0D108BD9-81ED-4DB2-BD59-A6C34878D82A}">
                    <a16:rowId xmlns:a16="http://schemas.microsoft.com/office/drawing/2014/main" val="3017848305"/>
                  </a:ext>
                </a:extLst>
              </a:tr>
              <a:tr h="20179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Шахматы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57" marR="4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Полная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57" marR="4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AlphaZero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57" marR="46757" marT="0" marB="0"/>
                </a:tc>
                <a:extLst>
                  <a:ext uri="{0D108BD9-81ED-4DB2-BD59-A6C34878D82A}">
                    <a16:rowId xmlns:a16="http://schemas.microsoft.com/office/drawing/2014/main" val="124275305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249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A91FB-2E80-4E67-84DD-64821FC0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36525"/>
            <a:ext cx="11765280" cy="106743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Варианты альтернативных правил в шахматах, предложенные </a:t>
            </a:r>
            <a:r>
              <a:rPr lang="ru-RU" sz="3600" dirty="0" err="1"/>
              <a:t>В.Крамником</a:t>
            </a:r>
            <a:r>
              <a:rPr lang="ru-RU" sz="3600" dirty="0"/>
              <a:t> для обучения </a:t>
            </a:r>
            <a:r>
              <a:rPr lang="en-US" sz="3600" dirty="0" err="1"/>
              <a:t>AlphaZero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F1200-D3EA-438E-BE70-75AB8FDF8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630680"/>
            <a:ext cx="11765280" cy="472567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Запрещена рокировка до 10-го хода.</a:t>
            </a:r>
          </a:p>
          <a:p>
            <a:pPr marL="514350" indent="-514350">
              <a:buAutoNum type="arabicPeriod"/>
            </a:pPr>
            <a:r>
              <a:rPr lang="ru-RU" dirty="0"/>
              <a:t>Пат = победа.</a:t>
            </a:r>
          </a:p>
          <a:p>
            <a:pPr marL="514350" indent="-514350">
              <a:buAutoNum type="arabicPeriod"/>
            </a:pPr>
            <a:r>
              <a:rPr lang="ru-RU" dirty="0" err="1"/>
              <a:t>Полуторпеда</a:t>
            </a:r>
            <a:r>
              <a:rPr lang="ru-RU" dirty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Пешка на одно поле.</a:t>
            </a:r>
          </a:p>
          <a:p>
            <a:pPr marL="514350" indent="-514350">
              <a:buAutoNum type="arabicPeriod"/>
            </a:pPr>
            <a:r>
              <a:rPr lang="ru-RU" dirty="0"/>
              <a:t>Пешки ходят назад.</a:t>
            </a:r>
          </a:p>
          <a:p>
            <a:pPr marL="514350" indent="-514350">
              <a:buAutoNum type="arabicPeriod"/>
            </a:pPr>
            <a:r>
              <a:rPr lang="ru-RU" dirty="0"/>
              <a:t>Пешки ходят в стороны.</a:t>
            </a:r>
          </a:p>
          <a:p>
            <a:pPr marL="514350" indent="-514350">
              <a:buAutoNum type="arabicPeriod"/>
            </a:pPr>
            <a:r>
              <a:rPr lang="ru-RU" dirty="0"/>
              <a:t>Шахматы без рокировки.</a:t>
            </a:r>
          </a:p>
          <a:p>
            <a:pPr marL="514350" indent="-514350">
              <a:buAutoNum type="arabicPeriod"/>
            </a:pPr>
            <a:r>
              <a:rPr lang="ru-RU" dirty="0"/>
              <a:t>Торпеда.</a:t>
            </a:r>
          </a:p>
          <a:p>
            <a:pPr marL="514350" indent="-514350">
              <a:buAutoNum type="arabicPeriod"/>
            </a:pPr>
            <a:r>
              <a:rPr lang="ru-RU" dirty="0"/>
              <a:t>Шахматы со взятием своих фигур.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66446E-BD6B-4D7D-97A3-6CF98E32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9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E3DA-DF97-440F-A6FF-82699B3AF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205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Переоценка игровых позиций при применении альтернативных правил шахмат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9614C7-5387-48BB-A75D-523B2D31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D5D644-600D-4A72-BFDB-C6258DB006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782" y="852055"/>
            <a:ext cx="6054435" cy="51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3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5087"/>
          </a:xfrm>
        </p:spPr>
        <p:txBody>
          <a:bodyPr>
            <a:normAutofit/>
          </a:bodyPr>
          <a:lstStyle/>
          <a:p>
            <a:r>
              <a:rPr lang="ru-RU" sz="3200" dirty="0"/>
              <a:t>Сравнительная ценность фигур в зависимости от различных правил игры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852911"/>
              </p:ext>
            </p:extLst>
          </p:nvPr>
        </p:nvGraphicFramePr>
        <p:xfrm>
          <a:off x="0" y="1105086"/>
          <a:ext cx="12192000" cy="575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2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8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2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Вариант игры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Пешка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Конь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Слон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Ладья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Ферзь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9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Классические шахматы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3.05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3.33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5.63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9.5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9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Без рокировки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2.97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3.13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5.02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9.49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9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Без рокировки (10)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3.14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3.40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5.37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9.85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9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Пешка на одно поле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2.95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3.14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5.36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9.62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9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Пат = победа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2.95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3.13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4.76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8.96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9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Шахматы со взятием своих фигур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3.10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3.22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5.34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9.42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9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Пешки ходят назад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2.65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2.85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4.67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9.39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9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Полуторпеда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2.72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2.95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4.69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8.3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29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Торпеда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2.25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2.46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3.58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7.12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29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Пешки ходят в стороны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1.8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1.98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2.99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5.62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7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</TotalTime>
  <Words>1838</Words>
  <Application>Microsoft Office PowerPoint</Application>
  <PresentationFormat>Широкоэкранный</PresentationFormat>
  <Paragraphs>342</Paragraphs>
  <Slides>22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Построение и реализация набора игровых стратегий на основе обучения нейронной сети с подкреплением </vt:lpstr>
      <vt:lpstr>Актуальность</vt:lpstr>
      <vt:lpstr>Цель</vt:lpstr>
      <vt:lpstr>Задачи</vt:lpstr>
      <vt:lpstr>Презентация PowerPoint</vt:lpstr>
      <vt:lpstr>Анализ существующих систем ИИ на основе обучения нейронных сетей с подкреплением</vt:lpstr>
      <vt:lpstr>Варианты альтернативных правил в шахматах, предложенные В.Крамником для обучения AlphaZero</vt:lpstr>
      <vt:lpstr>Переоценка игровых позиций при применении альтернативных правил шахмат</vt:lpstr>
      <vt:lpstr>Сравнительная ценность фигур в зависимости от различных правил игры</vt:lpstr>
      <vt:lpstr>Результаты партий в голландской защите с применением альтернативных правил шахмат </vt:lpstr>
      <vt:lpstr>Игровые ситуации с противоречивым значением целевой функции</vt:lpstr>
      <vt:lpstr>Нотация для записи партий крестики нолики пять в ряд</vt:lpstr>
      <vt:lpstr>Презентация PowerPoint</vt:lpstr>
      <vt:lpstr>Целевые функции моделей нейронных сетей</vt:lpstr>
      <vt:lpstr>Целевые функции моделей нейронных сетей</vt:lpstr>
      <vt:lpstr>Логика проведения эволюции процесса обучения</vt:lpstr>
      <vt:lpstr>Диаграмма проекта</vt:lpstr>
      <vt:lpstr>Параметры оценочной функции</vt:lpstr>
      <vt:lpstr>Презентация PowerPoint</vt:lpstr>
      <vt:lpstr>Презентация PowerPoint</vt:lpstr>
      <vt:lpstr>Перспективные направления дальнейшего развития проекта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Половикова Ольга Николаевна</dc:creator>
  <cp:lastModifiedBy> </cp:lastModifiedBy>
  <cp:revision>232</cp:revision>
  <dcterms:created xsi:type="dcterms:W3CDTF">2012-07-30T23:42:41Z</dcterms:created>
  <dcterms:modified xsi:type="dcterms:W3CDTF">2021-06-21T20:45:03Z</dcterms:modified>
</cp:coreProperties>
</file>